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12192000"/>
  <p:notesSz cx="6858000" cy="9144000"/>
  <p:embeddedFontLst>
    <p:embeddedFont>
      <p:font typeface="Lustria"/>
      <p:regular r:id="rId34"/>
    </p:embeddedFont>
    <p:embeddedFont>
      <p:font typeface="Arial Black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7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5E7C56-4824-4772-81CE-7AF073C8A105}">
  <a:tblStyle styleId="{B15E7C56-4824-4772-81CE-7AF073C8A10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8F0E7"/>
          </a:solidFill>
        </a:fill>
      </a:tcStyle>
    </a:wholeTbl>
    <a:band1H>
      <a:tcTxStyle/>
      <a:tcStyle>
        <a:fill>
          <a:solidFill>
            <a:srgbClr val="F1E0CC"/>
          </a:solidFill>
        </a:fill>
      </a:tcStyle>
    </a:band1H>
    <a:band2H>
      <a:tcTxStyle/>
    </a:band2H>
    <a:band1V>
      <a:tcTxStyle/>
      <a:tcStyle>
        <a:fill>
          <a:solidFill>
            <a:srgbClr val="F1E0C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79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rialBlack-regular.fntdata"/><Relationship Id="rId12" Type="http://schemas.openxmlformats.org/officeDocument/2006/relationships/slide" Target="slides/slide6.xml"/><Relationship Id="rId34" Type="http://schemas.openxmlformats.org/officeDocument/2006/relationships/font" Target="fonts/Lustri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ca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ed6c5cdfa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aed6c5cdfa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ffac6bb5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affac6bb5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7b1facdb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a7b1facdb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7b1facdb8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a7b1facdb8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b03c7f17d0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b03c7f17d0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03c7f17d0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b03c7f17d0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056062bcb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b056062bcb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7fe1db61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a7fe1db61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7fe1db613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a7fe1db613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7c41fff0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a7c41fff0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7c41fff01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a7c41fff01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b182eb923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b182eb923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1a1a6c0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81a1a6c0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a81a1a6c05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E8C7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ntfs.com/index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hyperlink" Target="https://help.ubuntu.com/community/LinuxFilesystemTreeOverview" TargetMode="External"/><Relationship Id="rId5" Type="http://schemas.openxmlformats.org/officeDocument/2006/relationships/hyperlink" Target="https://help.ubuntu.com/community/LinuxFilesystemTreeOver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explainshell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Relationship Id="rId5" Type="http://schemas.openxmlformats.org/officeDocument/2006/relationships/image" Target="../media/image47.png"/><Relationship Id="rId6" Type="http://schemas.openxmlformats.org/officeDocument/2006/relationships/image" Target="../media/image38.png"/><Relationship Id="rId7" Type="http://schemas.openxmlformats.org/officeDocument/2006/relationships/image" Target="../media/image60.png"/><Relationship Id="rId8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gnu.org/licenses/gpl-3.0.en.html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3.jp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59.png"/><Relationship Id="rId13" Type="http://schemas.openxmlformats.org/officeDocument/2006/relationships/image" Target="../media/image62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Relationship Id="rId5" Type="http://schemas.openxmlformats.org/officeDocument/2006/relationships/image" Target="../media/image51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63.png"/><Relationship Id="rId5" Type="http://schemas.openxmlformats.org/officeDocument/2006/relationships/image" Target="../media/image5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71.png"/><Relationship Id="rId5" Type="http://schemas.openxmlformats.org/officeDocument/2006/relationships/image" Target="../media/image74.png"/><Relationship Id="rId6" Type="http://schemas.openxmlformats.org/officeDocument/2006/relationships/image" Target="../media/image61.png"/><Relationship Id="rId7" Type="http://schemas.openxmlformats.org/officeDocument/2006/relationships/image" Target="../media/image67.png"/><Relationship Id="rId8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7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83.png"/><Relationship Id="rId5" Type="http://schemas.openxmlformats.org/officeDocument/2006/relationships/image" Target="../media/image77.png"/><Relationship Id="rId6" Type="http://schemas.openxmlformats.org/officeDocument/2006/relationships/image" Target="../media/image80.png"/><Relationship Id="rId7" Type="http://schemas.openxmlformats.org/officeDocument/2006/relationships/image" Target="../media/image82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84.png"/><Relationship Id="rId5" Type="http://schemas.openxmlformats.org/officeDocument/2006/relationships/image" Target="../media/image78.png"/><Relationship Id="rId6" Type="http://schemas.openxmlformats.org/officeDocument/2006/relationships/image" Target="../media/image76.png"/><Relationship Id="rId7" Type="http://schemas.openxmlformats.org/officeDocument/2006/relationships/image" Target="../media/image86.png"/><Relationship Id="rId8" Type="http://schemas.openxmlformats.org/officeDocument/2006/relationships/image" Target="../media/image8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hyperlink" Target="http://www.sololinux.es" TargetMode="External"/><Relationship Id="rId6" Type="http://schemas.openxmlformats.org/officeDocument/2006/relationships/hyperlink" Target="http://www.sololinux.es" TargetMode="External"/><Relationship Id="rId7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>
            <p:ph type="ctrTitle"/>
          </p:nvPr>
        </p:nvSpPr>
        <p:spPr>
          <a:xfrm>
            <a:off x="2118621" y="-203506"/>
            <a:ext cx="967338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ca-ES">
                <a:latin typeface="Arial"/>
                <a:ea typeface="Arial"/>
                <a:cs typeface="Arial"/>
                <a:sym typeface="Arial"/>
              </a:rPr>
              <a:t>uNit 2 –Operati</a:t>
            </a:r>
            <a:r>
              <a:rPr b="1" lang="ca-ES"/>
              <a:t>ng</a:t>
            </a:r>
            <a:r>
              <a:rPr b="1" lang="ca-ES">
                <a:latin typeface="Arial"/>
                <a:ea typeface="Arial"/>
                <a:cs typeface="Arial"/>
                <a:sym typeface="Arial"/>
              </a:rPr>
              <a:t> Systems</a:t>
            </a:r>
            <a:endParaRPr b="1"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49" name="Google Shape;149;p18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ca-ES" u="sng">
                <a:latin typeface="Arial"/>
                <a:ea typeface="Arial"/>
                <a:cs typeface="Arial"/>
                <a:sym typeface="Arial"/>
              </a:rPr>
              <a:t>Computing Systems</a:t>
            </a:r>
            <a:endParaRPr i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idx="1" type="body"/>
          </p:nvPr>
        </p:nvSpPr>
        <p:spPr>
          <a:xfrm>
            <a:off x="791634" y="2119948"/>
            <a:ext cx="9748904" cy="4097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Partition also call a volume with max size 2</a:t>
            </a:r>
            <a:r>
              <a:rPr baseline="30000" lang="ca-ES" sz="1600"/>
              <a:t>64</a:t>
            </a:r>
            <a:r>
              <a:rPr lang="ca-ES"/>
              <a:t> bytes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Sector size 512 bytes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Cluster sisè from 512 bytes to 64kB, usually 4kB used but NTF alows define it.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Addressing:uses logical clúster numbers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Files Structure: Object with certain attributes and user data in data attributes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Master File Table (MFT)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ca-ES"/>
              <a:t>Every System component is a file and MFT is the most important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ca-ES"/>
              <a:t>Has information of every other file on the disk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ca-ES"/>
              <a:t>Large files or high fragmentation files info in base MTF record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Allows permissions</a:t>
            </a:r>
            <a:endParaRPr/>
          </a:p>
          <a:p>
            <a:pPr indent="-157480" lvl="2" marL="1143000" rtl="0" algn="l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 txBox="1"/>
          <p:nvPr>
            <p:ph idx="12" type="sldNum"/>
          </p:nvPr>
        </p:nvSpPr>
        <p:spPr>
          <a:xfrm>
            <a:off x="8704963" y="50507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aphicFrame>
        <p:nvGraphicFramePr>
          <p:cNvPr id="305" name="Google Shape;305;p27"/>
          <p:cNvGraphicFramePr/>
          <p:nvPr/>
        </p:nvGraphicFramePr>
        <p:xfrm>
          <a:off x="791634" y="15119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788125"/>
                <a:gridCol w="1638300"/>
                <a:gridCol w="2450375"/>
                <a:gridCol w="1226275"/>
                <a:gridCol w="20249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MTF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>
                          <a:solidFill>
                            <a:srgbClr val="595959"/>
                          </a:solidFill>
                        </a:rPr>
                        <a:t>MTF</a:t>
                      </a:r>
                      <a:r>
                        <a:rPr lang="ca-ES" sz="1100">
                          <a:solidFill>
                            <a:srgbClr val="595959"/>
                          </a:solidFill>
                        </a:rPr>
                        <a:t> ZONE TO GROW</a:t>
                      </a:r>
                      <a:endParaRPr sz="11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EFD9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>
                          <a:solidFill>
                            <a:schemeClr val="dk1"/>
                          </a:solidFill>
                        </a:rPr>
                        <a:t>PLACE</a:t>
                      </a:r>
                      <a:r>
                        <a:rPr lang="ca-ES" sz="1400">
                          <a:solidFill>
                            <a:schemeClr val="dk1"/>
                          </a:solidFill>
                        </a:rPr>
                        <a:t> FOR FILES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COPY MTF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>
                          <a:solidFill>
                            <a:schemeClr val="dk1"/>
                          </a:solidFill>
                        </a:rPr>
                        <a:t>PLACE FOR FILES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6" name="Google Shape;306;p27"/>
          <p:cNvSpPr/>
          <p:nvPr/>
        </p:nvSpPr>
        <p:spPr>
          <a:xfrm>
            <a:off x="656426" y="927125"/>
            <a:ext cx="7358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3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NTFS- New Technology </a:t>
            </a:r>
            <a:r>
              <a:rPr lang="ca-ES" sz="3200">
                <a:solidFill>
                  <a:schemeClr val="dk1"/>
                </a:solidFill>
              </a:rPr>
              <a:t>Filesystem</a:t>
            </a:r>
            <a:endParaRPr b="0" sz="32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1056492" y="6193511"/>
            <a:ext cx="248337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Font:https:/www.ntfs.com/index.html/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ux File System Structure" id="312" name="Google Shape;3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332" y="1331581"/>
            <a:ext cx="6096000" cy="49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Filesystem</a:t>
            </a:r>
            <a:r>
              <a:rPr lang="ca-ES"/>
              <a:t> Hierarchy Standard</a:t>
            </a:r>
            <a:endParaRPr/>
          </a:p>
        </p:txBody>
      </p:sp>
      <p:sp>
        <p:nvSpPr>
          <p:cNvPr id="314" name="Google Shape;314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15" name="Google Shape;315;p28"/>
          <p:cNvSpPr txBox="1"/>
          <p:nvPr/>
        </p:nvSpPr>
        <p:spPr>
          <a:xfrm>
            <a:off x="595264" y="6406487"/>
            <a:ext cx="461697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Font::</a:t>
            </a:r>
            <a:r>
              <a:rPr lang="ca-ES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https://help.ubuntu.com/community/LinuxFilesystemTreeOverview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8"/>
          <p:cNvSpPr txBox="1"/>
          <p:nvPr>
            <p:ph idx="1" type="body"/>
          </p:nvPr>
        </p:nvSpPr>
        <p:spPr>
          <a:xfrm>
            <a:off x="678393" y="1488613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Linux filesystem is a tree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22" name="Google Shape;322;p29"/>
          <p:cNvSpPr txBox="1"/>
          <p:nvPr>
            <p:ph idx="1" type="body"/>
          </p:nvPr>
        </p:nvSpPr>
        <p:spPr>
          <a:xfrm>
            <a:off x="569268" y="680405"/>
            <a:ext cx="8596668" cy="1580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Windows 10 filesystem is a Volume or Volumes with trees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The most important files are in "C:\Windows\System32\"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All components are mapped as objects in a Register.</a:t>
            </a:r>
            <a:endParaRPr/>
          </a:p>
        </p:txBody>
      </p:sp>
      <p:graphicFrame>
        <p:nvGraphicFramePr>
          <p:cNvPr id="323" name="Google Shape;323;p29"/>
          <p:cNvGraphicFramePr/>
          <p:nvPr/>
        </p:nvGraphicFramePr>
        <p:xfrm>
          <a:off x="834775" y="2033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032825"/>
              </a:tblGrid>
              <a:tr h="33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800"/>
                        <a:t>Registry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7522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The registry or Windows Registry contains information, settings, options, and other values for programs and hardware installed on all versions of Microsoft Windows operating systems. </a:t>
                      </a:r>
                      <a:endParaRPr sz="18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24" name="Google Shape;324;p29"/>
          <p:cNvGraphicFramePr/>
          <p:nvPr/>
        </p:nvGraphicFramePr>
        <p:xfrm>
          <a:off x="834775" y="45284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032825"/>
              </a:tblGrid>
              <a:tr h="326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800">
                          <a:solidFill>
                            <a:schemeClr val="lt1"/>
                          </a:solidFill>
                        </a:rPr>
                        <a:t>When a program is installed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551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A new subkey containing settings such as a program's location, its version, and how to start the program, are all added to the Windows Registry.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25" name="Google Shape;3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542" y="2183588"/>
            <a:ext cx="3172460" cy="314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 rotWithShape="1">
          <a:blip r:embed="rId4">
            <a:alphaModFix/>
          </a:blip>
          <a:srcRect b="62226" l="53395" r="16500" t="16832"/>
          <a:stretch/>
        </p:blipFill>
        <p:spPr>
          <a:xfrm>
            <a:off x="7328075" y="589900"/>
            <a:ext cx="4502251" cy="17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32" name="Google Shape;3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225" y="3231400"/>
            <a:ext cx="6105525" cy="338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6214" y="3429000"/>
            <a:ext cx="3550486" cy="278213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0"/>
          <p:cNvSpPr/>
          <p:nvPr/>
        </p:nvSpPr>
        <p:spPr>
          <a:xfrm>
            <a:off x="357885" y="2734747"/>
            <a:ext cx="21659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Win+R  and </a:t>
            </a:r>
            <a:r>
              <a:rPr b="0" i="1" lang="ca-E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regedit</a:t>
            </a:r>
            <a:endParaRPr b="0" i="1"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5" name="Google Shape;335;p30"/>
          <p:cNvGraphicFramePr/>
          <p:nvPr/>
        </p:nvGraphicFramePr>
        <p:xfrm>
          <a:off x="436296" y="2301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3078525"/>
                <a:gridCol w="3114250"/>
              </a:tblGrid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Key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Description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HKEY_CURRENT_USER 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Information about the current user.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HKEY_USERS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Information about all users.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HKEY_LOCAL_MACHINE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Information about the computer.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HKEY_CLASSES_ROOT 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Information about the extensions and their associations.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HKEY_CURRENT_CONFIG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Information about the current configuration being using.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36" name="Google Shape;336;p30"/>
          <p:cNvGraphicFramePr/>
          <p:nvPr/>
        </p:nvGraphicFramePr>
        <p:xfrm>
          <a:off x="6689552" y="2301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2584450"/>
                <a:gridCol w="2584450"/>
              </a:tblGrid>
              <a:tr h="33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Data types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Description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3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REG_BINARY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Binary data in hexadecimal format.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3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REG_DWORD 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Double word data.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3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REG_EXPAND_SZ 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Variable-length text string.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3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REG_MULTI_SZ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List or array separated by spaces.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3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REG_SZ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Fixed-length text string.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3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REG_FULL_RESOURCE_DESCRIPTOR 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400"/>
                        <a:t>Nested tables.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37" name="Google Shape;337;p30"/>
          <p:cNvSpPr/>
          <p:nvPr/>
        </p:nvSpPr>
        <p:spPr>
          <a:xfrm>
            <a:off x="525239" y="3529310"/>
            <a:ext cx="9156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endParaRPr b="0"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708845" y="5699831"/>
            <a:ext cx="582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3033206" y="6537323"/>
            <a:ext cx="7574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b="0"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30"/>
          <p:cNvCxnSpPr>
            <a:stCxn id="337" idx="3"/>
          </p:cNvCxnSpPr>
          <p:nvPr/>
        </p:nvCxnSpPr>
        <p:spPr>
          <a:xfrm flipH="1" rot="10800000">
            <a:off x="1440874" y="3619476"/>
            <a:ext cx="359400" cy="94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1" name="Google Shape;341;p30"/>
          <p:cNvCxnSpPr>
            <a:stCxn id="338" idx="3"/>
          </p:cNvCxnSpPr>
          <p:nvPr/>
        </p:nvCxnSpPr>
        <p:spPr>
          <a:xfrm>
            <a:off x="1291057" y="5884497"/>
            <a:ext cx="1318800" cy="430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2" name="Google Shape;342;p30"/>
          <p:cNvCxnSpPr>
            <a:stCxn id="339" idx="3"/>
          </p:cNvCxnSpPr>
          <p:nvPr/>
        </p:nvCxnSpPr>
        <p:spPr>
          <a:xfrm flipH="1" rot="10800000">
            <a:off x="3790657" y="5810289"/>
            <a:ext cx="333600" cy="911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3" name="Google Shape;343;p30"/>
          <p:cNvSpPr/>
          <p:nvPr/>
        </p:nvSpPr>
        <p:spPr>
          <a:xfrm>
            <a:off x="8288487" y="6315075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b="0"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30"/>
          <p:cNvCxnSpPr>
            <a:stCxn id="343" idx="3"/>
          </p:cNvCxnSpPr>
          <p:nvPr/>
        </p:nvCxnSpPr>
        <p:spPr>
          <a:xfrm flipH="1" rot="10800000">
            <a:off x="9127178" y="4924741"/>
            <a:ext cx="350100" cy="1575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Starting the Shell</a:t>
            </a:r>
            <a:endParaRPr/>
          </a:p>
        </p:txBody>
      </p:sp>
      <p:sp>
        <p:nvSpPr>
          <p:cNvPr id="350" name="Google Shape;350;p3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6011455" y="72794"/>
            <a:ext cx="352425" cy="3267075"/>
          </a:xfrm>
          <a:prstGeom prst="leftRightArrowCallout">
            <a:avLst>
              <a:gd fmla="val 25000" name="adj1"/>
              <a:gd fmla="val 22183" name="adj2"/>
              <a:gd fmla="val 25000" name="adj3"/>
              <a:gd fmla="val 48123" name="adj4"/>
            </a:avLst>
          </a:prstGeom>
          <a:solidFill>
            <a:schemeClr val="accent1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1"/>
          <p:cNvSpPr txBox="1"/>
          <p:nvPr>
            <p:ph idx="1" type="body"/>
          </p:nvPr>
        </p:nvSpPr>
        <p:spPr>
          <a:xfrm>
            <a:off x="677318" y="1488613"/>
            <a:ext cx="27600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Ctrl+Alt+t </a:t>
            </a:r>
            <a:endParaRPr/>
          </a:p>
        </p:txBody>
      </p:sp>
      <p:sp>
        <p:nvSpPr>
          <p:cNvPr id="353" name="Google Shape;353;p31"/>
          <p:cNvSpPr txBox="1"/>
          <p:nvPr/>
        </p:nvSpPr>
        <p:spPr>
          <a:xfrm>
            <a:off x="7098243" y="1488612"/>
            <a:ext cx="2760132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Win+x and select Windows PowerShell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4291" y="2167862"/>
            <a:ext cx="1966372" cy="42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052" y="2438400"/>
            <a:ext cx="3945349" cy="151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465" y="2277369"/>
            <a:ext cx="5685487" cy="106408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1"/>
          <p:cNvSpPr/>
          <p:nvPr/>
        </p:nvSpPr>
        <p:spPr>
          <a:xfrm>
            <a:off x="4621128" y="1609925"/>
            <a:ext cx="11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</a:rPr>
              <a:t>Prompt</a:t>
            </a:r>
            <a:endParaRPr b="0"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p31"/>
          <p:cNvCxnSpPr>
            <a:stCxn id="357" idx="1"/>
          </p:cNvCxnSpPr>
          <p:nvPr/>
        </p:nvCxnSpPr>
        <p:spPr>
          <a:xfrm flipH="1">
            <a:off x="853128" y="1794575"/>
            <a:ext cx="3768000" cy="820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9" name="Google Shape;359;p31"/>
          <p:cNvCxnSpPr>
            <a:stCxn id="357" idx="3"/>
          </p:cNvCxnSpPr>
          <p:nvPr/>
        </p:nvCxnSpPr>
        <p:spPr>
          <a:xfrm>
            <a:off x="5815128" y="1794575"/>
            <a:ext cx="2647800" cy="15726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0" name="Google Shape;360;p31"/>
          <p:cNvSpPr/>
          <p:nvPr/>
        </p:nvSpPr>
        <p:spPr>
          <a:xfrm>
            <a:off x="4670791" y="5023725"/>
            <a:ext cx="11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</a:rPr>
              <a:t>Stdin </a:t>
            </a:r>
            <a:r>
              <a:rPr lang="ca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ca-ES" sz="1800">
                <a:solidFill>
                  <a:schemeClr val="dk1"/>
                </a:solidFill>
              </a:rPr>
              <a:t> </a:t>
            </a:r>
            <a:endParaRPr b="0"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" name="Google Shape;361;p31"/>
          <p:cNvCxnSpPr/>
          <p:nvPr/>
        </p:nvCxnSpPr>
        <p:spPr>
          <a:xfrm rot="10800000">
            <a:off x="2009050" y="2783675"/>
            <a:ext cx="2974500" cy="22560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p31"/>
          <p:cNvCxnSpPr/>
          <p:nvPr/>
        </p:nvCxnSpPr>
        <p:spPr>
          <a:xfrm flipH="1" rot="10800000">
            <a:off x="5564491" y="3490813"/>
            <a:ext cx="3920100" cy="16014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3" name="Google Shape;363;p31"/>
          <p:cNvSpPr/>
          <p:nvPr/>
        </p:nvSpPr>
        <p:spPr>
          <a:xfrm>
            <a:off x="513091" y="3727025"/>
            <a:ext cx="11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</a:rPr>
              <a:t>Stdout 1</a:t>
            </a:r>
            <a:endParaRPr b="0"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" name="Google Shape;364;p31"/>
          <p:cNvCxnSpPr>
            <a:stCxn id="363" idx="0"/>
          </p:cNvCxnSpPr>
          <p:nvPr/>
        </p:nvCxnSpPr>
        <p:spPr>
          <a:xfrm rot="10800000">
            <a:off x="437791" y="3064025"/>
            <a:ext cx="672300" cy="66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5" name="Google Shape;365;p31"/>
          <p:cNvCxnSpPr/>
          <p:nvPr/>
        </p:nvCxnSpPr>
        <p:spPr>
          <a:xfrm flipH="1" rot="10800000">
            <a:off x="1600716" y="3647763"/>
            <a:ext cx="6716400" cy="231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66" name="Google Shape;36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475" y="5369363"/>
            <a:ext cx="44862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/>
          <p:nvPr/>
        </p:nvSpPr>
        <p:spPr>
          <a:xfrm>
            <a:off x="255466" y="4945725"/>
            <a:ext cx="11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</a:rPr>
              <a:t>Stderr 2</a:t>
            </a:r>
            <a:endParaRPr b="0" sz="1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7">
            <a:alphaModFix/>
          </a:blip>
          <a:srcRect b="19672" l="0" r="0" t="0"/>
          <a:stretch/>
        </p:blipFill>
        <p:spPr>
          <a:xfrm>
            <a:off x="9274000" y="5369375"/>
            <a:ext cx="2028825" cy="138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31"/>
          <p:cNvCxnSpPr>
            <a:stCxn id="367" idx="3"/>
            <a:endCxn id="368" idx="1"/>
          </p:cNvCxnSpPr>
          <p:nvPr/>
        </p:nvCxnSpPr>
        <p:spPr>
          <a:xfrm>
            <a:off x="1449466" y="5130375"/>
            <a:ext cx="7824600" cy="932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0" name="Google Shape;370;p31"/>
          <p:cNvCxnSpPr>
            <a:stCxn id="367" idx="3"/>
          </p:cNvCxnSpPr>
          <p:nvPr/>
        </p:nvCxnSpPr>
        <p:spPr>
          <a:xfrm>
            <a:off x="1449466" y="5130375"/>
            <a:ext cx="279000" cy="47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71" name="Google Shape;37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0562" y="319963"/>
            <a:ext cx="1194000" cy="1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3887" y="243988"/>
            <a:ext cx="132080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1"/>
          <p:cNvSpPr txBox="1"/>
          <p:nvPr/>
        </p:nvSpPr>
        <p:spPr>
          <a:xfrm>
            <a:off x="3082220" y="6596390"/>
            <a:ext cx="2310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 u="sng">
                <a:solidFill>
                  <a:schemeClr val="hlink"/>
                </a:solidFill>
                <a:hlinkClick r:id="rId10"/>
              </a:rPr>
              <a:t>https://www.explainshell.com/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Commands features</a:t>
            </a:r>
            <a:endParaRPr/>
          </a:p>
        </p:txBody>
      </p:sp>
      <p:sp>
        <p:nvSpPr>
          <p:cNvPr id="379" name="Google Shape;379;p3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80" name="Google Shape;380;p32"/>
          <p:cNvSpPr/>
          <p:nvPr/>
        </p:nvSpPr>
        <p:spPr>
          <a:xfrm>
            <a:off x="6087655" y="72794"/>
            <a:ext cx="352500" cy="3267000"/>
          </a:xfrm>
          <a:prstGeom prst="leftRightArrowCallout">
            <a:avLst>
              <a:gd fmla="val 25000" name="adj1"/>
              <a:gd fmla="val 22183" name="adj2"/>
              <a:gd fmla="val 25000" name="adj3"/>
              <a:gd fmla="val 48123" name="adj4"/>
            </a:avLst>
          </a:prstGeom>
          <a:solidFill>
            <a:schemeClr val="accent1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2"/>
          <p:cNvSpPr txBox="1"/>
          <p:nvPr>
            <p:ph idx="1" type="body"/>
          </p:nvPr>
        </p:nvSpPr>
        <p:spPr>
          <a:xfrm>
            <a:off x="677325" y="1488625"/>
            <a:ext cx="54234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Commands are commands, functions and alias.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 -[parameter] -- [argument]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Case </a:t>
            </a:r>
            <a:r>
              <a:rPr lang="ca-ES"/>
              <a:t>sensitive.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Needs key word and selected commands as administrator. Last part of Prompt change $ to # for admin user.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2"/>
          <p:cNvSpPr txBox="1"/>
          <p:nvPr>
            <p:ph idx="1" type="body"/>
          </p:nvPr>
        </p:nvSpPr>
        <p:spPr>
          <a:xfrm>
            <a:off x="6651150" y="1488625"/>
            <a:ext cx="51255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Commands are cmdlets, functions and alias.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verb-noun</a:t>
            </a:r>
            <a:r>
              <a:rPr lang="ca-ES"/>
              <a:t> -[parameter] -- [argument]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NO case </a:t>
            </a:r>
            <a:r>
              <a:rPr lang="ca-ES"/>
              <a:t>sensitive.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Needs specific shell as administrator. Different path for admin.</a:t>
            </a:r>
            <a:endParaRPr/>
          </a:p>
        </p:txBody>
      </p:sp>
      <p:pic>
        <p:nvPicPr>
          <p:cNvPr id="383" name="Google Shape;3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62" y="167563"/>
            <a:ext cx="1194000" cy="1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087" y="91588"/>
            <a:ext cx="13208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4391" y="2942194"/>
            <a:ext cx="380047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0441" y="3564500"/>
            <a:ext cx="4333389" cy="116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Path</a:t>
            </a:r>
            <a:endParaRPr/>
          </a:p>
        </p:txBody>
      </p:sp>
      <p:sp>
        <p:nvSpPr>
          <p:cNvPr id="392" name="Google Shape;392;p3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93" name="Google Shape;393;p33"/>
          <p:cNvSpPr/>
          <p:nvPr/>
        </p:nvSpPr>
        <p:spPr>
          <a:xfrm>
            <a:off x="6087655" y="72794"/>
            <a:ext cx="352500" cy="3267000"/>
          </a:xfrm>
          <a:prstGeom prst="leftRightArrowCallout">
            <a:avLst>
              <a:gd fmla="val 25000" name="adj1"/>
              <a:gd fmla="val 22183" name="adj2"/>
              <a:gd fmla="val 25000" name="adj3"/>
              <a:gd fmla="val 48123" name="adj4"/>
            </a:avLst>
          </a:prstGeom>
          <a:solidFill>
            <a:schemeClr val="accent1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3"/>
          <p:cNvSpPr txBox="1"/>
          <p:nvPr>
            <p:ph idx="1" type="body"/>
          </p:nvPr>
        </p:nvSpPr>
        <p:spPr>
          <a:xfrm>
            <a:off x="677325" y="1488625"/>
            <a:ext cx="54234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Colon as a </a:t>
            </a:r>
            <a:r>
              <a:rPr lang="ca-ES"/>
              <a:t>splitter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To get Path: echo $PATH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To set persistent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040"/>
              <a:buChar char="►"/>
            </a:pPr>
            <a:r>
              <a:rPr lang="ca-ES" sz="1200"/>
              <a:t>echo “export PATH=$PATH:</a:t>
            </a:r>
            <a:r>
              <a:rPr b="1" lang="ca-ES" sz="1200"/>
              <a:t>/home</a:t>
            </a:r>
            <a:r>
              <a:rPr lang="ca-ES" sz="1200"/>
              <a:t>” &gt;&gt; ~/.bashrc</a:t>
            </a:r>
            <a:endParaRPr sz="12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3"/>
          <p:cNvSpPr txBox="1"/>
          <p:nvPr>
            <p:ph idx="1" type="body"/>
          </p:nvPr>
        </p:nvSpPr>
        <p:spPr>
          <a:xfrm>
            <a:off x="6651150" y="1488625"/>
            <a:ext cx="5370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Semicolon as a </a:t>
            </a:r>
            <a:r>
              <a:rPr lang="ca-ES"/>
              <a:t>splitter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To get Path (machine, user, process):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040"/>
              <a:buChar char="►"/>
            </a:pPr>
            <a:r>
              <a:rPr lang="ca-ES" sz="1200"/>
              <a:t>[System.Environment]::GetEnvironmentVariable('PATH','machine')</a:t>
            </a:r>
            <a:endParaRPr sz="1200"/>
          </a:p>
          <a:p>
            <a:pPr indent="-36576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ca-ES"/>
              <a:t>To set persistent </a:t>
            </a:r>
            <a:endParaRPr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040"/>
              <a:buChar char="►"/>
            </a:pPr>
            <a:r>
              <a:rPr lang="ca-ES" sz="1200"/>
              <a:t>[System.Environment]::SetEnvironmentVariable('Variable','</a:t>
            </a:r>
            <a:r>
              <a:rPr b="1" lang="ca-ES" sz="1200"/>
              <a:t>Value'</a:t>
            </a:r>
            <a:r>
              <a:rPr lang="ca-ES" sz="1200"/>
              <a:t>,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/>
              <a:t>[System.EnviorementVariableTarget]::Machine)</a:t>
            </a:r>
            <a:endParaRPr sz="1200"/>
          </a:p>
        </p:txBody>
      </p:sp>
      <p:pic>
        <p:nvPicPr>
          <p:cNvPr id="396" name="Google Shape;3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62" y="167563"/>
            <a:ext cx="1194000" cy="1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087" y="91588"/>
            <a:ext cx="13208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50" y="3007099"/>
            <a:ext cx="7482931" cy="21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50" y="5258525"/>
            <a:ext cx="9398901" cy="13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3"/>
          <p:cNvSpPr/>
          <p:nvPr/>
        </p:nvSpPr>
        <p:spPr>
          <a:xfrm>
            <a:off x="8135100" y="4618050"/>
            <a:ext cx="3872381" cy="268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[&lt;Name&gt;.&lt;.net type&gt;]::&lt;static method or property]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Relative vs Absolute</a:t>
            </a:r>
            <a:endParaRPr/>
          </a:p>
        </p:txBody>
      </p:sp>
      <p:sp>
        <p:nvSpPr>
          <p:cNvPr id="406" name="Google Shape;406;p3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07" name="Google Shape;407;p34"/>
          <p:cNvSpPr txBox="1"/>
          <p:nvPr>
            <p:ph idx="1" type="body"/>
          </p:nvPr>
        </p:nvSpPr>
        <p:spPr>
          <a:xfrm>
            <a:off x="677325" y="1488625"/>
            <a:ext cx="44466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>
                <a:latin typeface="Arial Black"/>
                <a:ea typeface="Arial Black"/>
                <a:cs typeface="Arial Black"/>
                <a:sym typeface="Arial Black"/>
              </a:rPr>
              <a:t>~ </a:t>
            </a:r>
            <a:r>
              <a:rPr lang="ca-ES"/>
              <a:t>stands for Tilda(AtlGr+4) and means user directory </a:t>
            </a:r>
            <a:r>
              <a:rPr lang="ca-ES"/>
              <a:t>absolute</a:t>
            </a:r>
            <a:r>
              <a:rPr lang="ca-ES"/>
              <a:t> path.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4"/>
          <p:cNvPicPr preferRelativeResize="0"/>
          <p:nvPr/>
        </p:nvPicPr>
        <p:blipFill rotWithShape="1">
          <a:blip r:embed="rId3">
            <a:alphaModFix/>
          </a:blip>
          <a:srcRect b="15718" l="0" r="0" t="0"/>
          <a:stretch/>
        </p:blipFill>
        <p:spPr>
          <a:xfrm>
            <a:off x="990125" y="2292125"/>
            <a:ext cx="4133850" cy="13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4"/>
          <p:cNvPicPr preferRelativeResize="0"/>
          <p:nvPr/>
        </p:nvPicPr>
        <p:blipFill rotWithShape="1">
          <a:blip r:embed="rId4">
            <a:alphaModFix/>
          </a:blip>
          <a:srcRect b="30400" l="0" r="0" t="0"/>
          <a:stretch/>
        </p:blipFill>
        <p:spPr>
          <a:xfrm>
            <a:off x="990125" y="3672950"/>
            <a:ext cx="4133850" cy="1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4"/>
          <p:cNvSpPr txBox="1"/>
          <p:nvPr>
            <p:ph idx="1" type="body"/>
          </p:nvPr>
        </p:nvSpPr>
        <p:spPr>
          <a:xfrm>
            <a:off x="5552075" y="1488625"/>
            <a:ext cx="44466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.</a:t>
            </a:r>
            <a:r>
              <a:rPr lang="ca-ES"/>
              <a:t> stands for current directory.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.. </a:t>
            </a:r>
            <a:r>
              <a:rPr lang="ca-ES"/>
              <a:t>stands for parent directory.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pwd stands for print working directory.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cd stands for change directory.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075" y="2763250"/>
            <a:ext cx="3502100" cy="8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2075" y="3624950"/>
            <a:ext cx="64885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Users and Groups</a:t>
            </a:r>
            <a:endParaRPr/>
          </a:p>
        </p:txBody>
      </p:sp>
      <p:sp>
        <p:nvSpPr>
          <p:cNvPr id="418" name="Google Shape;418;p3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19" name="Google Shape;419;p35"/>
          <p:cNvSpPr/>
          <p:nvPr/>
        </p:nvSpPr>
        <p:spPr>
          <a:xfrm>
            <a:off x="6011455" y="72794"/>
            <a:ext cx="352500" cy="3267000"/>
          </a:xfrm>
          <a:prstGeom prst="leftRightArrowCallout">
            <a:avLst>
              <a:gd fmla="val 25000" name="adj1"/>
              <a:gd fmla="val 22183" name="adj2"/>
              <a:gd fmla="val 25000" name="adj3"/>
              <a:gd fmla="val 48123" name="adj4"/>
            </a:avLst>
          </a:prstGeom>
          <a:solidFill>
            <a:schemeClr val="accent1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5"/>
          <p:cNvSpPr txBox="1"/>
          <p:nvPr>
            <p:ph idx="1" type="body"/>
          </p:nvPr>
        </p:nvSpPr>
        <p:spPr>
          <a:xfrm>
            <a:off x="524925" y="1488625"/>
            <a:ext cx="59196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Root user is a Superuser with </a:t>
            </a:r>
            <a:r>
              <a:rPr lang="ca-ES" sz="1200"/>
              <a:t>UID=0</a:t>
            </a:r>
            <a:endParaRPr sz="12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System users no login with </a:t>
            </a:r>
            <a:r>
              <a:rPr lang="ca-ES" sz="1200"/>
              <a:t>(1 &gt;=UID&lt; 1000)+{65534 nobody}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Normal users </a:t>
            </a:r>
            <a:r>
              <a:rPr lang="ca-ES" sz="1200"/>
              <a:t> 1000&gt;=UID&lt; 65533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sudo visudo /etc/sudoers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% stands for group. </a:t>
            </a:r>
            <a:r>
              <a:rPr lang="ca-ES" sz="1300"/>
              <a:t>ALL, NOPASSWD PASSWD</a:t>
            </a:r>
            <a:endParaRPr sz="13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! stands for exclude</a:t>
            </a:r>
            <a:endParaRPr/>
          </a:p>
        </p:txBody>
      </p:sp>
      <p:sp>
        <p:nvSpPr>
          <p:cNvPr id="421" name="Google Shape;421;p35"/>
          <p:cNvSpPr txBox="1"/>
          <p:nvPr/>
        </p:nvSpPr>
        <p:spPr>
          <a:xfrm>
            <a:off x="7098250" y="1488600"/>
            <a:ext cx="50937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Administrator</a:t>
            </a:r>
            <a:endParaRPr sz="1800">
              <a:solidFill>
                <a:srgbClr val="3F3F3F"/>
              </a:solidFill>
            </a:endParaRPr>
          </a:p>
          <a:p>
            <a:pPr indent="-32004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○"/>
            </a:pPr>
            <a:r>
              <a:rPr lang="ca-ES" sz="1800">
                <a:solidFill>
                  <a:srgbClr val="3F3F3F"/>
                </a:solidFill>
              </a:rPr>
              <a:t>User has complete control over a machine.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Standard</a:t>
            </a:r>
            <a:r>
              <a:rPr lang="ca-ES" sz="1800">
                <a:solidFill>
                  <a:srgbClr val="3F3F3F"/>
                </a:solidFill>
              </a:rPr>
              <a:t> User</a:t>
            </a:r>
            <a:endParaRPr sz="1800">
              <a:solidFill>
                <a:srgbClr val="3F3F3F"/>
              </a:solidFill>
            </a:endParaRPr>
          </a:p>
          <a:p>
            <a:pPr indent="-32004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○"/>
            </a:pPr>
            <a:r>
              <a:rPr lang="ca-ES" sz="1800">
                <a:solidFill>
                  <a:srgbClr val="3F3F3F"/>
                </a:solidFill>
              </a:rPr>
              <a:t>Has access to machine but restricted to install or change certain settings.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562" y="319963"/>
            <a:ext cx="1194000" cy="1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887" y="243988"/>
            <a:ext cx="13208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5"/>
          <p:cNvPicPr preferRelativeResize="0"/>
          <p:nvPr/>
        </p:nvPicPr>
        <p:blipFill rotWithShape="1">
          <a:blip r:embed="rId5">
            <a:alphaModFix/>
          </a:blip>
          <a:srcRect b="0" l="0" r="32655" t="0"/>
          <a:stretch/>
        </p:blipFill>
        <p:spPr>
          <a:xfrm>
            <a:off x="6596975" y="3245625"/>
            <a:ext cx="5413749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775" y="3228300"/>
            <a:ext cx="5364151" cy="30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0388" y="3740313"/>
            <a:ext cx="3343275" cy="141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7" name="Google Shape;427;p35"/>
          <p:cNvSpPr/>
          <p:nvPr/>
        </p:nvSpPr>
        <p:spPr>
          <a:xfrm>
            <a:off x="2213688" y="5250100"/>
            <a:ext cx="3347185" cy="2717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"/>
              </a:rPr>
              <a:t>user        machine=(user_run_as) command</a:t>
            </a:r>
          </a:p>
        </p:txBody>
      </p:sp>
      <p:sp>
        <p:nvSpPr>
          <p:cNvPr id="428" name="Google Shape;428;p35"/>
          <p:cNvSpPr/>
          <p:nvPr/>
        </p:nvSpPr>
        <p:spPr>
          <a:xfrm>
            <a:off x="6644363" y="6360300"/>
            <a:ext cx="2635634" cy="2717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net user administrador /active:yes</a:t>
            </a:r>
          </a:p>
        </p:txBody>
      </p:sp>
      <p:sp>
        <p:nvSpPr>
          <p:cNvPr id="429" name="Google Shape;429;p35"/>
          <p:cNvSpPr/>
          <p:nvPr/>
        </p:nvSpPr>
        <p:spPr>
          <a:xfrm>
            <a:off x="4514879" y="1445450"/>
            <a:ext cx="176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434343"/>
                </a:solidFill>
              </a:rPr>
              <a:t>/etc/login.defs</a:t>
            </a:r>
            <a:endParaRPr b="0" sz="1200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0" name="Google Shape;430;p35"/>
          <p:cNvCxnSpPr/>
          <p:nvPr/>
        </p:nvCxnSpPr>
        <p:spPr>
          <a:xfrm flipH="1">
            <a:off x="4480900" y="1603800"/>
            <a:ext cx="414000" cy="254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36" name="Google Shape;436;p36"/>
          <p:cNvSpPr txBox="1"/>
          <p:nvPr>
            <p:ph idx="1" type="body"/>
          </p:nvPr>
        </p:nvSpPr>
        <p:spPr>
          <a:xfrm>
            <a:off x="677325" y="955225"/>
            <a:ext cx="46740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Login must be 8 characters max and begins without a number.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All user belongs to a primary group.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One user can be part to other groups.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 group can’t be part to another group.</a:t>
            </a:r>
            <a:endParaRPr/>
          </a:p>
        </p:txBody>
      </p:sp>
      <p:pic>
        <p:nvPicPr>
          <p:cNvPr id="437" name="Google Shape;4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76" y="167549"/>
            <a:ext cx="637600" cy="6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250" y="321125"/>
            <a:ext cx="4281276" cy="579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9" name="Google Shape;4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250" y="1966950"/>
            <a:ext cx="42812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173" y="2538325"/>
            <a:ext cx="6096204" cy="16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6"/>
          <p:cNvSpPr/>
          <p:nvPr/>
        </p:nvSpPr>
        <p:spPr>
          <a:xfrm>
            <a:off x="6576250" y="2614525"/>
            <a:ext cx="4281287" cy="271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Login:password:UID:GID:comment:homedir:shell</a:t>
            </a:r>
          </a:p>
        </p:txBody>
      </p:sp>
      <p:sp>
        <p:nvSpPr>
          <p:cNvPr id="442" name="Google Shape;442;p36"/>
          <p:cNvSpPr/>
          <p:nvPr/>
        </p:nvSpPr>
        <p:spPr>
          <a:xfrm>
            <a:off x="6646550" y="1007200"/>
            <a:ext cx="4065929" cy="271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Group:password:GID:user1,user2,...</a:t>
            </a:r>
          </a:p>
        </p:txBody>
      </p:sp>
      <p:graphicFrame>
        <p:nvGraphicFramePr>
          <p:cNvPr id="443" name="Google Shape;443;p36"/>
          <p:cNvGraphicFramePr/>
          <p:nvPr/>
        </p:nvGraphicFramePr>
        <p:xfrm>
          <a:off x="11096026" y="294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893100"/>
              </a:tblGrid>
              <a:tr h="229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newgrp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246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200">
                          <a:solidFill>
                            <a:srgbClr val="595959"/>
                          </a:solidFill>
                        </a:rPr>
                        <a:t>Admin sets a password to access protect as a main group.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444" name="Google Shape;444;p36"/>
          <p:cNvCxnSpPr/>
          <p:nvPr/>
        </p:nvCxnSpPr>
        <p:spPr>
          <a:xfrm>
            <a:off x="8084166" y="1275150"/>
            <a:ext cx="2893800" cy="8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445" name="Google Shape;445;p36"/>
          <p:cNvGraphicFramePr/>
          <p:nvPr/>
        </p:nvGraphicFramePr>
        <p:xfrm>
          <a:off x="1013402" y="51299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802975"/>
                <a:gridCol w="802975"/>
              </a:tblGrid>
              <a:tr h="2719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 sz="1200">
                          <a:solidFill>
                            <a:schemeClr val="lt1"/>
                          </a:solidFill>
                        </a:rPr>
                        <a:t>man crypt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7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$1$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MD5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$2a$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Blowfish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$5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SHA-256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$6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SHA-512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Other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DES</a:t>
                      </a:r>
                      <a:endParaRPr sz="12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446" name="Google Shape;44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175" y="4293425"/>
            <a:ext cx="6096201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36"/>
          <p:cNvCxnSpPr/>
          <p:nvPr/>
        </p:nvCxnSpPr>
        <p:spPr>
          <a:xfrm rot="10800000">
            <a:off x="1020050" y="4610050"/>
            <a:ext cx="84900" cy="467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p36"/>
          <p:cNvSpPr txBox="1"/>
          <p:nvPr/>
        </p:nvSpPr>
        <p:spPr>
          <a:xfrm>
            <a:off x="3185725" y="4901550"/>
            <a:ext cx="51276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Login:</a:t>
            </a:r>
            <a:r>
              <a:rPr lang="ca-ES">
                <a:solidFill>
                  <a:srgbClr val="FF0000"/>
                </a:solidFill>
              </a:rPr>
              <a:t>alumne01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Encrypted password:</a:t>
            </a:r>
            <a:r>
              <a:rPr lang="ca-ES">
                <a:solidFill>
                  <a:srgbClr val="FF0000"/>
                </a:solidFill>
              </a:rPr>
              <a:t>$6$...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days from January 1, 1970 to last password changed:</a:t>
            </a:r>
            <a:r>
              <a:rPr lang="ca-ES">
                <a:solidFill>
                  <a:srgbClr val="FF0000"/>
                </a:solidFill>
              </a:rPr>
              <a:t>18586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days to can’t password change:</a:t>
            </a:r>
            <a:r>
              <a:rPr lang="ca-ES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days to must password change:</a:t>
            </a:r>
            <a:r>
              <a:rPr lang="ca-ES">
                <a:solidFill>
                  <a:srgbClr val="FF0000"/>
                </a:solidFill>
              </a:rPr>
              <a:t>99999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days to start notify before that password must change:</a:t>
            </a:r>
            <a:r>
              <a:rPr lang="ca-ES">
                <a:solidFill>
                  <a:srgbClr val="FF0000"/>
                </a:solidFill>
              </a:rPr>
              <a:t>7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days to account deactivation: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days from January 1, 1970 to account was </a:t>
            </a:r>
            <a:r>
              <a:rPr lang="ca-ES"/>
              <a:t>deactivated</a:t>
            </a:r>
            <a:r>
              <a:rPr lang="ca-E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reserved</a:t>
            </a:r>
            <a:endParaRPr/>
          </a:p>
        </p:txBody>
      </p:sp>
      <p:sp>
        <p:nvSpPr>
          <p:cNvPr id="449" name="Google Shape;449;p36"/>
          <p:cNvSpPr txBox="1"/>
          <p:nvPr/>
        </p:nvSpPr>
        <p:spPr>
          <a:xfrm>
            <a:off x="2977325" y="4901550"/>
            <a:ext cx="3357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6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7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8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9</a:t>
            </a:r>
            <a:endParaRPr b="1"/>
          </a:p>
        </p:txBody>
      </p:sp>
      <p:pic>
        <p:nvPicPr>
          <p:cNvPr id="450" name="Google Shape;45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4002" y="5077152"/>
            <a:ext cx="5133975" cy="3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36"/>
          <p:cNvCxnSpPr/>
          <p:nvPr/>
        </p:nvCxnSpPr>
        <p:spPr>
          <a:xfrm flipH="1">
            <a:off x="8122300" y="5289475"/>
            <a:ext cx="1847100" cy="22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52" name="Google Shape;452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6252" y="3205062"/>
            <a:ext cx="50387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6"/>
          <p:cNvSpPr/>
          <p:nvPr/>
        </p:nvSpPr>
        <p:spPr>
          <a:xfrm>
            <a:off x="6576250" y="3605650"/>
            <a:ext cx="5038720" cy="226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Group:password:admins_group:user1,user2,...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Operating System &amp; freedoms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598382" y="1553135"/>
            <a:ext cx="6563051" cy="1555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License</a:t>
            </a:r>
            <a:r>
              <a:rPr lang="ca-ES"/>
              <a:t> it’s a contract:  Developer 		User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Patent</a:t>
            </a:r>
            <a:r>
              <a:rPr lang="ca-ES"/>
              <a:t> is a guarantee of rights to new products for a specific set period of time.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Copyright</a:t>
            </a:r>
            <a:r>
              <a:rPr lang="ca-ES"/>
              <a:t> is a legal protection against piracy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7635406" y="5118469"/>
            <a:ext cx="14318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ca-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Font:https://fsfe.org/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422" y="2096059"/>
            <a:ext cx="3982006" cy="315321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4563687" y="1705219"/>
            <a:ext cx="640080" cy="10806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7317471" y="1428349"/>
            <a:ext cx="18004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GNU GPL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7331288" y="1933506"/>
            <a:ext cx="17604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Public License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1282162" y="3108961"/>
            <a:ext cx="4742402" cy="935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Char char="►"/>
            </a:pPr>
            <a:r>
              <a:rPr b="1" lang="ca-ES" sz="153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EULA </a:t>
            </a:r>
            <a:r>
              <a:rPr b="0" lang="ca-ES" sz="153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End user license agreement.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Char char="►"/>
            </a:pPr>
            <a:r>
              <a:rPr b="1" lang="ca-ES" sz="153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OEM</a:t>
            </a:r>
            <a:r>
              <a:rPr b="0" lang="ca-ES" sz="153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Original equipment manufacturing.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Char char="►"/>
            </a:pPr>
            <a:r>
              <a:rPr b="0" lang="ca-ES" sz="153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Others such as educational, volumes or blister.</a:t>
            </a:r>
            <a:endParaRPr/>
          </a:p>
          <a:p>
            <a:pPr indent="-265176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t/>
            </a:r>
            <a:endParaRPr b="0" sz="1530" u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t/>
            </a:r>
            <a:endParaRPr b="0" sz="1530" u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176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t/>
            </a:r>
            <a:endParaRPr b="0" sz="1530" u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9785995" y="6596390"/>
            <a:ext cx="231024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Font:https://creativecommons.org/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s 6 tipos de licencias Creative Commons • UCAV EIPE" id="165" name="Google Shape;16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22828" y="5292529"/>
            <a:ext cx="2120778" cy="1173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s Licencias Creative Commons - 3Ciencias" id="166" name="Google Shape;16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15122" y="3986661"/>
            <a:ext cx="2142160" cy="1305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pos de licencia de derechos de autor: Copyright Creative Commons Dominio  Publico — Steemit" id="167" name="Google Shape;16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25544" y="538611"/>
            <a:ext cx="2127837" cy="3442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9"/>
          <p:cNvGrpSpPr/>
          <p:nvPr/>
        </p:nvGrpSpPr>
        <p:grpSpPr>
          <a:xfrm>
            <a:off x="350425" y="4391729"/>
            <a:ext cx="6821066" cy="843006"/>
            <a:chOff x="1240994" y="5233608"/>
            <a:chExt cx="6821066" cy="843006"/>
          </a:xfrm>
        </p:grpSpPr>
        <p:sp>
          <p:nvSpPr>
            <p:cNvPr id="169" name="Google Shape;169;p19"/>
            <p:cNvSpPr/>
            <p:nvPr/>
          </p:nvSpPr>
          <p:spPr>
            <a:xfrm>
              <a:off x="1240994" y="5233608"/>
              <a:ext cx="23527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ca-ES" sz="240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GNU’s Not Unix</a:t>
              </a:r>
              <a:endParaRPr b="0"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1273022" y="5707282"/>
              <a:ext cx="6789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 1985 Richard Stallman founded the Free Software Foundation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19"/>
          <p:cNvGrpSpPr/>
          <p:nvPr/>
        </p:nvGrpSpPr>
        <p:grpSpPr>
          <a:xfrm>
            <a:off x="279037" y="5366089"/>
            <a:ext cx="5524269" cy="879017"/>
            <a:chOff x="1169606" y="4318461"/>
            <a:chExt cx="5524269" cy="879017"/>
          </a:xfrm>
        </p:grpSpPr>
        <p:pic>
          <p:nvPicPr>
            <p:cNvPr descr="Netscape logo.svg" id="172" name="Google Shape;172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27129" y="4804144"/>
              <a:ext cx="1449522" cy="393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9"/>
            <p:cNvSpPr/>
            <p:nvPr/>
          </p:nvSpPr>
          <p:spPr>
            <a:xfrm>
              <a:off x="3735541" y="4828146"/>
              <a:ext cx="26084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became a free program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273022" y="4828146"/>
              <a:ext cx="9541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 1998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169606" y="4318461"/>
              <a:ext cx="552426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ca-ES" sz="240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Open Source </a:t>
              </a:r>
              <a:r>
                <a:rPr lang="ca-ES" sz="240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was a marketing strategy</a:t>
              </a:r>
              <a:endPara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NU - Wikipedia, la enciclopedia libre" id="176" name="Google Shape;176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97656" y="290118"/>
            <a:ext cx="1169577" cy="114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Add user</a:t>
            </a:r>
            <a:endParaRPr/>
          </a:p>
        </p:txBody>
      </p:sp>
      <p:sp>
        <p:nvSpPr>
          <p:cNvPr id="459" name="Google Shape;459;p3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60" name="Google Shape;460;p37"/>
          <p:cNvSpPr/>
          <p:nvPr/>
        </p:nvSpPr>
        <p:spPr>
          <a:xfrm>
            <a:off x="6011455" y="72794"/>
            <a:ext cx="352500" cy="3267000"/>
          </a:xfrm>
          <a:prstGeom prst="leftRightArrowCallout">
            <a:avLst>
              <a:gd fmla="val 25000" name="adj1"/>
              <a:gd fmla="val 22183" name="adj2"/>
              <a:gd fmla="val 25000" name="adj3"/>
              <a:gd fmla="val 48123" name="adj4"/>
            </a:avLst>
          </a:prstGeom>
          <a:solidFill>
            <a:schemeClr val="accent1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7"/>
          <p:cNvSpPr txBox="1"/>
          <p:nvPr>
            <p:ph idx="1" type="body"/>
          </p:nvPr>
        </p:nvSpPr>
        <p:spPr>
          <a:xfrm>
            <a:off x="524925" y="1488625"/>
            <a:ext cx="59196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</a:t>
            </a:r>
            <a:r>
              <a:rPr lang="ca-ES"/>
              <a:t> </a:t>
            </a:r>
            <a:r>
              <a:rPr lang="ca-ES" sz="1200"/>
              <a:t># useradd &lt;options&gt; login</a:t>
            </a:r>
            <a:endParaRPr sz="12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562" y="319963"/>
            <a:ext cx="1194000" cy="1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887" y="243988"/>
            <a:ext cx="132080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7"/>
          <p:cNvSpPr/>
          <p:nvPr/>
        </p:nvSpPr>
        <p:spPr>
          <a:xfrm>
            <a:off x="2940392" y="1085400"/>
            <a:ext cx="176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>
                <a:solidFill>
                  <a:srgbClr val="434343"/>
                </a:solidFill>
              </a:rPr>
              <a:t>/etc/default/useradd</a:t>
            </a:r>
            <a:endParaRPr b="0" sz="1200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37"/>
          <p:cNvCxnSpPr/>
          <p:nvPr/>
        </p:nvCxnSpPr>
        <p:spPr>
          <a:xfrm flipH="1">
            <a:off x="3277725" y="1310100"/>
            <a:ext cx="414000" cy="254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66" name="Google Shape;4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00" y="1859250"/>
            <a:ext cx="493395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7"/>
          <p:cNvSpPr txBox="1"/>
          <p:nvPr/>
        </p:nvSpPr>
        <p:spPr>
          <a:xfrm>
            <a:off x="1025125" y="2549725"/>
            <a:ext cx="51276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Create home directory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Force user UID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Set primary user group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Set secondary groups i.e. group1, group2, ...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Personal directory path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Comments (user can modify with chfn)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User path directory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Shell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Encrypted password (better use command passwd)</a:t>
            </a:r>
            <a:endParaRPr/>
          </a:p>
        </p:txBody>
      </p:sp>
      <p:sp>
        <p:nvSpPr>
          <p:cNvPr id="468" name="Google Shape;468;p37"/>
          <p:cNvSpPr txBox="1"/>
          <p:nvPr/>
        </p:nvSpPr>
        <p:spPr>
          <a:xfrm>
            <a:off x="677325" y="2549725"/>
            <a:ext cx="4752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-u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-p</a:t>
            </a:r>
            <a:endParaRPr b="1"/>
          </a:p>
        </p:txBody>
      </p:sp>
      <p:pic>
        <p:nvPicPr>
          <p:cNvPr id="469" name="Google Shape;46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200" y="4614850"/>
            <a:ext cx="49339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200" y="5549750"/>
            <a:ext cx="4933950" cy="6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200" y="6180018"/>
            <a:ext cx="4933949" cy="32190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7"/>
          <p:cNvSpPr txBox="1"/>
          <p:nvPr>
            <p:ph idx="1" type="body"/>
          </p:nvPr>
        </p:nvSpPr>
        <p:spPr>
          <a:xfrm>
            <a:off x="6877450" y="1525125"/>
            <a:ext cx="59196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Commands from CMD </a:t>
            </a:r>
            <a:r>
              <a:rPr lang="ca-ES" sz="1200"/>
              <a:t>#PS C:\Windows\system32&gt;</a:t>
            </a:r>
            <a:endParaRPr sz="12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 sz="1200"/>
              <a:t>net user login </a:t>
            </a:r>
            <a:r>
              <a:rPr lang="ca-ES" sz="1200"/>
              <a:t> &lt;options&gt;</a:t>
            </a:r>
            <a:endParaRPr sz="1200"/>
          </a:p>
          <a:p>
            <a:pPr indent="-270510" lvl="1" marL="742950" rtl="0" algn="l"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ca-ES" sz="1200"/>
              <a:t>net user Pepe /add</a:t>
            </a:r>
            <a:endParaRPr sz="1200"/>
          </a:p>
          <a:p>
            <a:pPr indent="-270510" lvl="1" marL="742950" rtl="0" algn="l"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ca-ES" sz="1200"/>
              <a:t>net user Pepe /*</a:t>
            </a:r>
            <a:endParaRPr sz="1200"/>
          </a:p>
          <a:p>
            <a:pPr indent="-270510" lvl="1" marL="742950" rtl="0" algn="l"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ca-ES" sz="1200"/>
              <a:t>net user Pepe /delete</a:t>
            </a:r>
            <a:endParaRPr sz="1200"/>
          </a:p>
          <a:p>
            <a:pPr indent="-270510" lvl="1" marL="742950" rtl="0" algn="l"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ca-ES" sz="1200"/>
              <a:t>net localgroup administradores Pepe /add  or /delete</a:t>
            </a:r>
            <a:endParaRPr sz="1200"/>
          </a:p>
          <a:p>
            <a:pPr indent="-270510" lvl="1" marL="742950" rtl="0" algn="l"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ca-ES" sz="1200"/>
              <a:t>net user Victor /logonpasswordchg:yes</a:t>
            </a:r>
            <a:endParaRPr sz="1200"/>
          </a:p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ca-ES"/>
              <a:t>Cmdlet in PowerShell:</a:t>
            </a:r>
            <a:endParaRPr sz="12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3950" y="4428604"/>
            <a:ext cx="5828050" cy="20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63950" y="3374625"/>
            <a:ext cx="5828051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0113" y="4857750"/>
            <a:ext cx="35718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63950" y="6478500"/>
            <a:ext cx="4488708" cy="2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3675" y="319972"/>
            <a:ext cx="3281280" cy="10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3200" y="6526250"/>
            <a:ext cx="3589867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84" name="Google Shape;4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76" y="167549"/>
            <a:ext cx="637600" cy="6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8"/>
          <p:cNvSpPr txBox="1"/>
          <p:nvPr/>
        </p:nvSpPr>
        <p:spPr>
          <a:xfrm>
            <a:off x="983875" y="1254325"/>
            <a:ext cx="51276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Lock account as passwd -l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>
                <a:solidFill>
                  <a:schemeClr val="dk1"/>
                </a:solidFill>
              </a:rPr>
              <a:t>Unlock account as passwd -u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&lt;n&gt; Password expires n days before 01/01/1970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&lt;UID&gt; Modify UID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&lt;login&gt; Modify login name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Move: Needs -d to specify new personal directory</a:t>
            </a:r>
            <a:endParaRPr/>
          </a:p>
        </p:txBody>
      </p:sp>
      <p:sp>
        <p:nvSpPr>
          <p:cNvPr id="486" name="Google Shape;486;p38"/>
          <p:cNvSpPr txBox="1"/>
          <p:nvPr/>
        </p:nvSpPr>
        <p:spPr>
          <a:xfrm>
            <a:off x="677325" y="1254325"/>
            <a:ext cx="4752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-U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-u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87" name="Google Shape;487;p38"/>
          <p:cNvSpPr/>
          <p:nvPr/>
        </p:nvSpPr>
        <p:spPr>
          <a:xfrm>
            <a:off x="389516" y="1092750"/>
            <a:ext cx="11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usermod</a:t>
            </a:r>
            <a:endParaRPr b="1" sz="1600" cap="none">
              <a:solidFill>
                <a:schemeClr val="dk1"/>
              </a:solidFill>
            </a:endParaRPr>
          </a:p>
        </p:txBody>
      </p:sp>
      <p:sp>
        <p:nvSpPr>
          <p:cNvPr id="488" name="Google Shape;488;p38"/>
          <p:cNvSpPr txBox="1"/>
          <p:nvPr/>
        </p:nvSpPr>
        <p:spPr>
          <a:xfrm>
            <a:off x="5601725" y="458425"/>
            <a:ext cx="51276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Rename group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&lt;GID&gt; Modify GID but not for files.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"/>
          <p:cNvSpPr txBox="1"/>
          <p:nvPr/>
        </p:nvSpPr>
        <p:spPr>
          <a:xfrm>
            <a:off x="5253925" y="458425"/>
            <a:ext cx="4752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-g</a:t>
            </a:r>
            <a:endParaRPr b="1"/>
          </a:p>
        </p:txBody>
      </p:sp>
      <p:sp>
        <p:nvSpPr>
          <p:cNvPr id="490" name="Google Shape;490;p38"/>
          <p:cNvSpPr/>
          <p:nvPr/>
        </p:nvSpPr>
        <p:spPr>
          <a:xfrm>
            <a:off x="4966116" y="296850"/>
            <a:ext cx="11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groupmod</a:t>
            </a:r>
            <a:endParaRPr b="1" sz="1600" cap="none">
              <a:solidFill>
                <a:schemeClr val="dk1"/>
              </a:solidFill>
            </a:endParaRPr>
          </a:p>
        </p:txBody>
      </p:sp>
      <p:sp>
        <p:nvSpPr>
          <p:cNvPr id="491" name="Google Shape;491;p38"/>
          <p:cNvSpPr txBox="1"/>
          <p:nvPr/>
        </p:nvSpPr>
        <p:spPr>
          <a:xfrm>
            <a:off x="5681950" y="1549300"/>
            <a:ext cx="51276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Success</a:t>
            </a:r>
            <a:r>
              <a:rPr lang="ca-ES"/>
              <a:t> output if already exist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&lt;GID&gt; Set GID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8"/>
          <p:cNvSpPr txBox="1"/>
          <p:nvPr/>
        </p:nvSpPr>
        <p:spPr>
          <a:xfrm>
            <a:off x="5334150" y="1549300"/>
            <a:ext cx="4752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-f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-g</a:t>
            </a:r>
            <a:endParaRPr b="1"/>
          </a:p>
        </p:txBody>
      </p:sp>
      <p:sp>
        <p:nvSpPr>
          <p:cNvPr id="493" name="Google Shape;493;p38"/>
          <p:cNvSpPr/>
          <p:nvPr/>
        </p:nvSpPr>
        <p:spPr>
          <a:xfrm>
            <a:off x="4970141" y="1387725"/>
            <a:ext cx="11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groupadd</a:t>
            </a:r>
            <a:endParaRPr b="1" sz="1600" cap="none">
              <a:solidFill>
                <a:schemeClr val="dk1"/>
              </a:solidFill>
            </a:endParaRPr>
          </a:p>
        </p:txBody>
      </p:sp>
      <p:graphicFrame>
        <p:nvGraphicFramePr>
          <p:cNvPr id="494" name="Google Shape;494;p38"/>
          <p:cNvGraphicFramePr/>
          <p:nvPr/>
        </p:nvGraphicFramePr>
        <p:xfrm>
          <a:off x="7404026" y="43687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2627350"/>
              </a:tblGrid>
              <a:tr h="229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groupdel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246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200">
                          <a:solidFill>
                            <a:srgbClr val="595959"/>
                          </a:solidFill>
                        </a:rPr>
                        <a:t>You must remove the user before you remove the group.</a:t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 sz="1200">
                          <a:solidFill>
                            <a:srgbClr val="595959"/>
                          </a:solidFill>
                        </a:rPr>
                        <a:t>You should manually check all file systems to ensure that no files remain owned by this group.</a:t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495" name="Google Shape;4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00" y="2773225"/>
            <a:ext cx="4555125" cy="1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00" y="4813400"/>
            <a:ext cx="5967976" cy="12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8"/>
          <p:cNvSpPr txBox="1"/>
          <p:nvPr/>
        </p:nvSpPr>
        <p:spPr>
          <a:xfrm>
            <a:off x="5681950" y="2500650"/>
            <a:ext cx="5967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&lt;user&gt; &lt;group&gt; Add user to group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&lt;user&gt; &lt;group&gt; Delete user to group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remove password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&lt;user1&gt;,&lt;user2&gt; &lt;group&gt; Set the list of group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>
                <a:solidFill>
                  <a:schemeClr val="dk1"/>
                </a:solidFill>
              </a:rPr>
              <a:t>&lt;admin1&gt;,&lt;admin2&gt; &lt;group&gt; Set the list of administrative users.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8"/>
          <p:cNvSpPr txBox="1"/>
          <p:nvPr/>
        </p:nvSpPr>
        <p:spPr>
          <a:xfrm>
            <a:off x="5334150" y="2500650"/>
            <a:ext cx="4752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-A</a:t>
            </a:r>
            <a:endParaRPr b="1"/>
          </a:p>
        </p:txBody>
      </p:sp>
      <p:sp>
        <p:nvSpPr>
          <p:cNvPr id="499" name="Google Shape;499;p38"/>
          <p:cNvSpPr/>
          <p:nvPr/>
        </p:nvSpPr>
        <p:spPr>
          <a:xfrm>
            <a:off x="4970141" y="2339075"/>
            <a:ext cx="11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gpasswd</a:t>
            </a:r>
            <a:endParaRPr b="1" sz="1600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05" name="Google Shape;505;p39"/>
          <p:cNvSpPr txBox="1"/>
          <p:nvPr/>
        </p:nvSpPr>
        <p:spPr>
          <a:xfrm>
            <a:off x="3193675" y="1254325"/>
            <a:ext cx="51276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&lt;DateTime&gt;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&lt;String&gt;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&lt;String&gt;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&lt;String&gt;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&lt;SecureString&gt;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&lt;Boolean&gt; $True or $False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&lt;SecurityIdentifier&gt;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&lt;Boolean&gt;</a:t>
            </a:r>
            <a:endParaRPr/>
          </a:p>
        </p:txBody>
      </p:sp>
      <p:sp>
        <p:nvSpPr>
          <p:cNvPr id="506" name="Google Shape;506;p39"/>
          <p:cNvSpPr txBox="1"/>
          <p:nvPr/>
        </p:nvSpPr>
        <p:spPr>
          <a:xfrm>
            <a:off x="677325" y="1254325"/>
            <a:ext cx="24792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-AccountExpires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-AccountNeverExpires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-Description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-Fullname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-Name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-Password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-PasswordNeverExpires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-SID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-UserMayChangePassword</a:t>
            </a:r>
            <a:endParaRPr b="1"/>
          </a:p>
        </p:txBody>
      </p:sp>
      <p:sp>
        <p:nvSpPr>
          <p:cNvPr id="507" name="Google Shape;507;p39"/>
          <p:cNvSpPr/>
          <p:nvPr/>
        </p:nvSpPr>
        <p:spPr>
          <a:xfrm>
            <a:off x="389529" y="1092750"/>
            <a:ext cx="172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Set-LocalUser</a:t>
            </a:r>
            <a:endParaRPr b="1" sz="1600" cap="none">
              <a:solidFill>
                <a:schemeClr val="dk1"/>
              </a:solidFill>
            </a:endParaRPr>
          </a:p>
        </p:txBody>
      </p:sp>
      <p:pic>
        <p:nvPicPr>
          <p:cNvPr id="508" name="Google Shape;5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6" y="115350"/>
            <a:ext cx="732338" cy="7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500" y="858300"/>
            <a:ext cx="40005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9"/>
          <p:cNvSpPr txBox="1"/>
          <p:nvPr/>
        </p:nvSpPr>
        <p:spPr>
          <a:xfrm>
            <a:off x="7621325" y="2789100"/>
            <a:ext cx="51276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&lt;String&gt;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&lt;String&gt;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9"/>
          <p:cNvSpPr txBox="1"/>
          <p:nvPr/>
        </p:nvSpPr>
        <p:spPr>
          <a:xfrm>
            <a:off x="6130525" y="2789100"/>
            <a:ext cx="17700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-Description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-Name</a:t>
            </a:r>
            <a:endParaRPr b="1"/>
          </a:p>
        </p:txBody>
      </p:sp>
      <p:sp>
        <p:nvSpPr>
          <p:cNvPr id="512" name="Google Shape;512;p39"/>
          <p:cNvSpPr/>
          <p:nvPr/>
        </p:nvSpPr>
        <p:spPr>
          <a:xfrm>
            <a:off x="5156938" y="2627525"/>
            <a:ext cx="29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New-LocalGroup</a:t>
            </a:r>
            <a:endParaRPr b="1" sz="1600" cap="none">
              <a:solidFill>
                <a:schemeClr val="dk1"/>
              </a:solidFill>
            </a:endParaRPr>
          </a:p>
        </p:txBody>
      </p:sp>
      <p:pic>
        <p:nvPicPr>
          <p:cNvPr id="513" name="Google Shape;5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500" y="3518650"/>
            <a:ext cx="548640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9"/>
          <p:cNvSpPr txBox="1"/>
          <p:nvPr/>
        </p:nvSpPr>
        <p:spPr>
          <a:xfrm>
            <a:off x="2772925" y="4075925"/>
            <a:ext cx="51276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&lt;LocalGroup&gt;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&lt;LocalPrincipal[]&gt;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&lt;String&gt;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>
                <a:solidFill>
                  <a:schemeClr val="dk1"/>
                </a:solidFill>
              </a:rPr>
              <a:t>&lt;SecurityIdentifier&gt;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9"/>
          <p:cNvSpPr txBox="1"/>
          <p:nvPr/>
        </p:nvSpPr>
        <p:spPr>
          <a:xfrm>
            <a:off x="1282125" y="4075925"/>
            <a:ext cx="17700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-Group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-Memeber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-Name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-SID</a:t>
            </a:r>
            <a:endParaRPr b="1"/>
          </a:p>
        </p:txBody>
      </p:sp>
      <p:sp>
        <p:nvSpPr>
          <p:cNvPr id="516" name="Google Shape;516;p39"/>
          <p:cNvSpPr/>
          <p:nvPr/>
        </p:nvSpPr>
        <p:spPr>
          <a:xfrm>
            <a:off x="308538" y="3914350"/>
            <a:ext cx="29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Add</a:t>
            </a:r>
            <a:r>
              <a:rPr b="1" lang="ca-ES" sz="1600">
                <a:solidFill>
                  <a:schemeClr val="dk1"/>
                </a:solidFill>
              </a:rPr>
              <a:t>-LocalGroupMember</a:t>
            </a:r>
            <a:endParaRPr b="1" sz="1600" cap="none">
              <a:solidFill>
                <a:schemeClr val="dk1"/>
              </a:solidFill>
            </a:endParaRPr>
          </a:p>
        </p:txBody>
      </p:sp>
      <p:pic>
        <p:nvPicPr>
          <p:cNvPr id="517" name="Google Shape;51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25" y="5220775"/>
            <a:ext cx="58674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4825" y="4693500"/>
            <a:ext cx="4000500" cy="1129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Permissions</a:t>
            </a:r>
            <a:endParaRPr/>
          </a:p>
        </p:txBody>
      </p:sp>
      <p:sp>
        <p:nvSpPr>
          <p:cNvPr id="524" name="Google Shape;524;p4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25" name="Google Shape;525;p40"/>
          <p:cNvSpPr/>
          <p:nvPr/>
        </p:nvSpPr>
        <p:spPr>
          <a:xfrm>
            <a:off x="6011455" y="72794"/>
            <a:ext cx="352500" cy="3267000"/>
          </a:xfrm>
          <a:prstGeom prst="leftRightArrowCallout">
            <a:avLst>
              <a:gd fmla="val 25000" name="adj1"/>
              <a:gd fmla="val 22183" name="adj2"/>
              <a:gd fmla="val 25000" name="adj3"/>
              <a:gd fmla="val 48123" name="adj4"/>
            </a:avLst>
          </a:prstGeom>
          <a:solidFill>
            <a:schemeClr val="accent1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0"/>
          <p:cNvSpPr txBox="1"/>
          <p:nvPr>
            <p:ph idx="1" type="body"/>
          </p:nvPr>
        </p:nvSpPr>
        <p:spPr>
          <a:xfrm>
            <a:off x="524925" y="1187400"/>
            <a:ext cx="5919600" cy="5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 </a:t>
            </a:r>
            <a:r>
              <a:rPr lang="ca-ES" sz="1200"/>
              <a:t>$ chmod &lt;option o octal&gt; file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Default for files</a:t>
            </a:r>
            <a:r>
              <a:rPr lang="ca-ES"/>
              <a:t> </a:t>
            </a:r>
            <a:r>
              <a:rPr lang="ca-ES" sz="1200"/>
              <a:t> 666(rw-rw-rw-)</a:t>
            </a:r>
            <a:endParaRPr sz="12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Default for directories </a:t>
            </a:r>
            <a:r>
              <a:rPr lang="ca-ES" sz="1200"/>
              <a:t> 777(rwxrwxrwx)</a:t>
            </a:r>
            <a:endParaRPr sz="12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Unique Mask for the new files. Default  </a:t>
            </a:r>
            <a:r>
              <a:rPr lang="ca-ES" sz="1200"/>
              <a:t> 002(-------w-)</a:t>
            </a:r>
            <a:endParaRPr sz="12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562" y="319963"/>
            <a:ext cx="1194000" cy="1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887" y="243988"/>
            <a:ext cx="132080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0"/>
          <p:cNvSpPr txBox="1"/>
          <p:nvPr/>
        </p:nvSpPr>
        <p:spPr>
          <a:xfrm>
            <a:off x="1589450" y="1513300"/>
            <a:ext cx="1265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Readable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Writable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Executable</a:t>
            </a:r>
            <a:endParaRPr/>
          </a:p>
        </p:txBody>
      </p:sp>
      <p:sp>
        <p:nvSpPr>
          <p:cNvPr id="530" name="Google Shape;530;p40"/>
          <p:cNvSpPr txBox="1"/>
          <p:nvPr/>
        </p:nvSpPr>
        <p:spPr>
          <a:xfrm>
            <a:off x="1241650" y="1513300"/>
            <a:ext cx="4752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-x</a:t>
            </a:r>
            <a:endParaRPr b="1"/>
          </a:p>
        </p:txBody>
      </p:sp>
      <p:sp>
        <p:nvSpPr>
          <p:cNvPr id="531" name="Google Shape;531;p40"/>
          <p:cNvSpPr txBox="1"/>
          <p:nvPr>
            <p:ph idx="1" type="body"/>
          </p:nvPr>
        </p:nvSpPr>
        <p:spPr>
          <a:xfrm>
            <a:off x="6572650" y="1525125"/>
            <a:ext cx="5636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System Access control List  (SACLs)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Modify permission includes </a:t>
            </a:r>
            <a:r>
              <a:rPr lang="ca-ES" sz="1600"/>
              <a:t>r,w,x.</a:t>
            </a:r>
            <a:endParaRPr sz="16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Full control permission can change owner and its ACLs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List folder contents is an alias for </a:t>
            </a:r>
            <a:r>
              <a:rPr lang="ca-ES" sz="1500"/>
              <a:t>Read&amp;Execute</a:t>
            </a:r>
            <a:r>
              <a:rPr lang="ca-ES"/>
              <a:t> on a directory.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Inherit exist.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 </a:t>
            </a:r>
            <a:r>
              <a:rPr lang="ca-ES" sz="1200"/>
              <a:t> icacls /?</a:t>
            </a:r>
            <a:r>
              <a:rPr lang="ca-ES"/>
              <a:t>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500" y="6073900"/>
            <a:ext cx="5314950" cy="704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3" name="Google Shape;533;p40"/>
          <p:cNvGraphicFramePr/>
          <p:nvPr/>
        </p:nvGraphicFramePr>
        <p:xfrm>
          <a:off x="157208" y="45159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561000"/>
                <a:gridCol w="561000"/>
                <a:gridCol w="561000"/>
                <a:gridCol w="561000"/>
                <a:gridCol w="561000"/>
                <a:gridCol w="561000"/>
                <a:gridCol w="567500"/>
                <a:gridCol w="567500"/>
                <a:gridCol w="474700"/>
                <a:gridCol w="660300"/>
              </a:tblGrid>
              <a:tr h="3053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lt1"/>
                          </a:solidFill>
                        </a:rPr>
                        <a:t>Owner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B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lt1"/>
                          </a:solidFill>
                        </a:rPr>
                        <a:t>Group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chemeClr val="lt1"/>
                          </a:solidFill>
                        </a:rPr>
                        <a:t>Other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Octal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0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/>
                        <a:t>r</a:t>
                      </a:r>
                      <a:endParaRPr b="1" sz="1400"/>
                    </a:p>
                  </a:txBody>
                  <a:tcPr marT="45725" marB="45725" marR="91450" marL="9145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/>
                        <a:t>w</a:t>
                      </a:r>
                      <a:endParaRPr b="1" sz="1400"/>
                    </a:p>
                  </a:txBody>
                  <a:tcPr marT="45725" marB="45725" marR="91450" marL="9145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/>
                        <a:t>x</a:t>
                      </a:r>
                      <a:endParaRPr b="1" sz="1400"/>
                    </a:p>
                  </a:txBody>
                  <a:tcPr marT="45725" marB="45725" marR="91450" marL="9145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/>
                        <a:t>r</a:t>
                      </a:r>
                      <a:endParaRPr b="1"/>
                    </a:p>
                  </a:txBody>
                  <a:tcPr marT="45725" marB="45725" marR="91450" marL="91450">
                    <a:lnL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/>
                        <a:t>w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/>
                        <a:t>x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/>
                        <a:t>r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/>
                        <a:t>w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/>
                        <a:t>x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30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400</a:t>
                      </a:r>
                      <a:endParaRPr sz="1400"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200</a:t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100</a:t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777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400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755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400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644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34" name="Google Shape;5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925" y="3196350"/>
            <a:ext cx="53149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0"/>
          <p:cNvPicPr preferRelativeResize="0"/>
          <p:nvPr/>
        </p:nvPicPr>
        <p:blipFill rotWithShape="1">
          <a:blip r:embed="rId7">
            <a:alphaModFix/>
          </a:blip>
          <a:srcRect b="0" l="0" r="0" t="16240"/>
          <a:stretch/>
        </p:blipFill>
        <p:spPr>
          <a:xfrm>
            <a:off x="524925" y="4130400"/>
            <a:ext cx="5314950" cy="23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40"/>
          <p:cNvCxnSpPr/>
          <p:nvPr/>
        </p:nvCxnSpPr>
        <p:spPr>
          <a:xfrm>
            <a:off x="950391" y="3885263"/>
            <a:ext cx="241200" cy="29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40"/>
          <p:cNvCxnSpPr/>
          <p:nvPr/>
        </p:nvCxnSpPr>
        <p:spPr>
          <a:xfrm flipH="1" rot="10800000">
            <a:off x="950391" y="3523700"/>
            <a:ext cx="328800" cy="33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8" name="Google Shape;538;p40"/>
          <p:cNvSpPr/>
          <p:nvPr/>
        </p:nvSpPr>
        <p:spPr>
          <a:xfrm>
            <a:off x="480627" y="6130725"/>
            <a:ext cx="4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chown </a:t>
            </a:r>
            <a:r>
              <a:rPr lang="ca-ES" sz="1600">
                <a:solidFill>
                  <a:schemeClr val="dk1"/>
                </a:solidFill>
              </a:rPr>
              <a:t>-R &lt;user&gt; &lt;file&gt;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chgrp</a:t>
            </a:r>
            <a:r>
              <a:rPr lang="ca-ES" sz="1600">
                <a:solidFill>
                  <a:schemeClr val="dk1"/>
                </a:solidFill>
              </a:rPr>
              <a:t> -R &lt;group&gt; &lt;file&gt;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39" name="Google Shape;539;p40"/>
          <p:cNvSpPr/>
          <p:nvPr/>
        </p:nvSpPr>
        <p:spPr>
          <a:xfrm>
            <a:off x="3257352" y="6246550"/>
            <a:ext cx="4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chown </a:t>
            </a:r>
            <a:r>
              <a:rPr lang="ca-ES" sz="1600">
                <a:solidFill>
                  <a:schemeClr val="dk1"/>
                </a:solidFill>
              </a:rPr>
              <a:t>-R &lt;user&gt;[:group] &lt;file&gt;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40" name="Google Shape;54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74084" y="3634500"/>
            <a:ext cx="25241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79488" y="4739988"/>
            <a:ext cx="53149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47" name="Google Shape;5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6" y="115350"/>
            <a:ext cx="732338" cy="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1"/>
          <p:cNvSpPr txBox="1"/>
          <p:nvPr/>
        </p:nvSpPr>
        <p:spPr>
          <a:xfrm>
            <a:off x="3193675" y="1254325"/>
            <a:ext cx="23148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&lt;SID&gt;:&lt;permission&gt;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&lt;SID&gt;:&lt;permission&gt;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&lt;SID&gt;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1"/>
          <p:cNvSpPr txBox="1"/>
          <p:nvPr/>
        </p:nvSpPr>
        <p:spPr>
          <a:xfrm>
            <a:off x="677325" y="1254325"/>
            <a:ext cx="24792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/grant</a:t>
            </a:r>
            <a:r>
              <a:rPr lang="ca-ES"/>
              <a:t>&lt; |:r&gt;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/deny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/remove</a:t>
            </a:r>
            <a:r>
              <a:rPr lang="ca-ES"/>
              <a:t>&lt;:g|:d&gt;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/reset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50" name="Google Shape;550;p41"/>
          <p:cNvSpPr/>
          <p:nvPr/>
        </p:nvSpPr>
        <p:spPr>
          <a:xfrm>
            <a:off x="380997" y="966000"/>
            <a:ext cx="29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icacls </a:t>
            </a:r>
            <a:r>
              <a:rPr lang="ca-ES" sz="1600">
                <a:solidFill>
                  <a:schemeClr val="dk1"/>
                </a:solidFill>
              </a:rPr>
              <a:t>&lt;file&gt; &lt;option&gt; /T /C /Q</a:t>
            </a:r>
            <a:endParaRPr sz="1600" cap="none">
              <a:solidFill>
                <a:schemeClr val="dk1"/>
              </a:solidFill>
            </a:endParaRPr>
          </a:p>
        </p:txBody>
      </p:sp>
      <p:sp>
        <p:nvSpPr>
          <p:cNvPr id="551" name="Google Shape;551;p41"/>
          <p:cNvSpPr txBox="1"/>
          <p:nvPr/>
        </p:nvSpPr>
        <p:spPr>
          <a:xfrm>
            <a:off x="895025" y="2084725"/>
            <a:ext cx="5358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r stands for remplace permissions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g stands for grant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d stands for deny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/T stands for recursive files and directories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/C stands for not show error missatges and continue execution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/Q stands for not show correct operations report.</a:t>
            </a:r>
            <a:endParaRPr/>
          </a:p>
        </p:txBody>
      </p:sp>
      <p:pic>
        <p:nvPicPr>
          <p:cNvPr id="552" name="Google Shape;5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675" y="2018925"/>
            <a:ext cx="56332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1"/>
          <p:cNvPicPr preferRelativeResize="0"/>
          <p:nvPr/>
        </p:nvPicPr>
        <p:blipFill rotWithShape="1">
          <a:blip r:embed="rId5">
            <a:alphaModFix/>
          </a:blip>
          <a:srcRect b="8" l="0" r="0" t="16246"/>
          <a:stretch/>
        </p:blipFill>
        <p:spPr>
          <a:xfrm>
            <a:off x="5029225" y="1019877"/>
            <a:ext cx="56332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3600" y="4331850"/>
            <a:ext cx="494347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1"/>
          <p:cNvSpPr/>
          <p:nvPr/>
        </p:nvSpPr>
        <p:spPr>
          <a:xfrm>
            <a:off x="3257522" y="3962550"/>
            <a:ext cx="29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Special permissions</a:t>
            </a:r>
            <a:endParaRPr sz="1600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61" name="Google Shape;5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76" y="167549"/>
            <a:ext cx="637600" cy="6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2"/>
          <p:cNvSpPr txBox="1"/>
          <p:nvPr/>
        </p:nvSpPr>
        <p:spPr>
          <a:xfrm>
            <a:off x="947050" y="1416025"/>
            <a:ext cx="2458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chmod u+s   &lt;command&gt;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chmod 4755 &lt;command&gt;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389537" y="1092750"/>
            <a:ext cx="27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SUID-Bit </a:t>
            </a:r>
            <a:r>
              <a:rPr lang="ca-ES" sz="1600">
                <a:solidFill>
                  <a:schemeClr val="dk1"/>
                </a:solidFill>
              </a:rPr>
              <a:t>(Set User ID Bit)</a:t>
            </a:r>
            <a:endParaRPr sz="1600" cap="none">
              <a:solidFill>
                <a:schemeClr val="dk1"/>
              </a:solidFill>
            </a:endParaRPr>
          </a:p>
        </p:txBody>
      </p:sp>
      <p:pic>
        <p:nvPicPr>
          <p:cNvPr id="564" name="Google Shape;5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625" y="1356775"/>
            <a:ext cx="51816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2"/>
          <p:cNvSpPr/>
          <p:nvPr/>
        </p:nvSpPr>
        <p:spPr>
          <a:xfrm>
            <a:off x="458062" y="2063125"/>
            <a:ext cx="27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G</a:t>
            </a:r>
            <a:r>
              <a:rPr b="1" lang="ca-ES" sz="1600">
                <a:solidFill>
                  <a:schemeClr val="dk1"/>
                </a:solidFill>
              </a:rPr>
              <a:t>UID-Bit </a:t>
            </a:r>
            <a:r>
              <a:rPr lang="ca-ES" sz="1600">
                <a:solidFill>
                  <a:schemeClr val="dk1"/>
                </a:solidFill>
              </a:rPr>
              <a:t>(Set Group ID Bit)</a:t>
            </a:r>
            <a:endParaRPr sz="1600" cap="none">
              <a:solidFill>
                <a:schemeClr val="dk1"/>
              </a:solidFill>
            </a:endParaRPr>
          </a:p>
        </p:txBody>
      </p:sp>
      <p:sp>
        <p:nvSpPr>
          <p:cNvPr id="566" name="Google Shape;566;p42"/>
          <p:cNvSpPr txBox="1"/>
          <p:nvPr/>
        </p:nvSpPr>
        <p:spPr>
          <a:xfrm>
            <a:off x="947050" y="2330425"/>
            <a:ext cx="2458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chmod g+s   &lt;command&gt;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chmod 2755 &lt;command&gt;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75" y="3147125"/>
            <a:ext cx="486727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2"/>
          <p:cNvSpPr/>
          <p:nvPr/>
        </p:nvSpPr>
        <p:spPr>
          <a:xfrm>
            <a:off x="7352351" y="2574200"/>
            <a:ext cx="44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chemeClr val="dk1"/>
                </a:solidFill>
              </a:rPr>
              <a:t>Sticky bit </a:t>
            </a:r>
            <a:r>
              <a:rPr lang="ca-ES" sz="1600">
                <a:solidFill>
                  <a:schemeClr val="dk1"/>
                </a:solidFill>
              </a:rPr>
              <a:t>(Protect files in directories)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569" name="Google Shape;569;p42"/>
          <p:cNvSpPr txBox="1"/>
          <p:nvPr/>
        </p:nvSpPr>
        <p:spPr>
          <a:xfrm>
            <a:off x="8095525" y="2792750"/>
            <a:ext cx="3144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chmod u+t     &lt;directory&gt;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>
                <a:solidFill>
                  <a:schemeClr val="dk1"/>
                </a:solidFill>
              </a:rPr>
              <a:t>chmod 1777  &lt;directory&gt;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1051" y="3390200"/>
            <a:ext cx="447675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2"/>
          <p:cNvSpPr/>
          <p:nvPr/>
        </p:nvSpPr>
        <p:spPr>
          <a:xfrm>
            <a:off x="8354386" y="3507250"/>
            <a:ext cx="64500" cy="29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2"/>
          <p:cNvSpPr/>
          <p:nvPr/>
        </p:nvSpPr>
        <p:spPr>
          <a:xfrm>
            <a:off x="426336" y="3770934"/>
            <a:ext cx="64500" cy="29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2"/>
          <p:cNvSpPr/>
          <p:nvPr/>
        </p:nvSpPr>
        <p:spPr>
          <a:xfrm>
            <a:off x="426334" y="4468200"/>
            <a:ext cx="64500" cy="29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4" name="Google Shape;574;p42"/>
          <p:cNvGraphicFramePr/>
          <p:nvPr/>
        </p:nvGraphicFramePr>
        <p:xfrm>
          <a:off x="542076" y="5311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2627350"/>
              </a:tblGrid>
              <a:tr h="28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g+s in Directory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1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 sz="1200">
                          <a:solidFill>
                            <a:srgbClr val="595959"/>
                          </a:solidFill>
                        </a:rPr>
                        <a:t>All files will be part of the same group that this directory.</a:t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75" name="Google Shape;575;p42"/>
          <p:cNvGraphicFramePr/>
          <p:nvPr/>
        </p:nvGraphicFramePr>
        <p:xfrm>
          <a:off x="3611426" y="24324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2627350"/>
              </a:tblGrid>
              <a:tr h="257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s or 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06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 sz="1200">
                          <a:solidFill>
                            <a:srgbClr val="595959"/>
                          </a:solidFill>
                        </a:rPr>
                        <a:t>Only owner or Admin can activate. SUID-Bit or SGID-Bit have sense with execution </a:t>
                      </a:r>
                      <a:r>
                        <a:rPr lang="ca-ES" sz="1200">
                          <a:solidFill>
                            <a:srgbClr val="595959"/>
                          </a:solidFill>
                        </a:rPr>
                        <a:t>privilege</a:t>
                      </a:r>
                      <a:r>
                        <a:rPr lang="ca-ES" sz="1200">
                          <a:solidFill>
                            <a:srgbClr val="595959"/>
                          </a:solidFill>
                        </a:rPr>
                        <a:t> </a:t>
                      </a:r>
                      <a:r>
                        <a:rPr lang="ca-ES" sz="1200">
                          <a:solidFill>
                            <a:srgbClr val="595959"/>
                          </a:solidFill>
                        </a:rPr>
                        <a:t>previously</a:t>
                      </a:r>
                      <a:r>
                        <a:rPr lang="ca-ES" sz="1200">
                          <a:solidFill>
                            <a:srgbClr val="595959"/>
                          </a:solidFill>
                        </a:rPr>
                        <a:t> activated(x) if not s is replaced to S.</a:t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576" name="Google Shape;57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7150" y="4952800"/>
            <a:ext cx="4597265" cy="1822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Install app</a:t>
            </a:r>
            <a:endParaRPr/>
          </a:p>
        </p:txBody>
      </p:sp>
      <p:sp>
        <p:nvSpPr>
          <p:cNvPr id="582" name="Google Shape;582;p4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83" name="Google Shape;583;p43"/>
          <p:cNvSpPr/>
          <p:nvPr/>
        </p:nvSpPr>
        <p:spPr>
          <a:xfrm>
            <a:off x="6011455" y="72794"/>
            <a:ext cx="352500" cy="3267000"/>
          </a:xfrm>
          <a:prstGeom prst="leftRightArrowCallout">
            <a:avLst>
              <a:gd fmla="val 25000" name="adj1"/>
              <a:gd fmla="val 22183" name="adj2"/>
              <a:gd fmla="val 25000" name="adj3"/>
              <a:gd fmla="val 48123" name="adj4"/>
            </a:avLst>
          </a:prstGeom>
          <a:solidFill>
            <a:schemeClr val="accent1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3"/>
          <p:cNvSpPr txBox="1"/>
          <p:nvPr>
            <p:ph idx="1" type="body"/>
          </p:nvPr>
        </p:nvSpPr>
        <p:spPr>
          <a:xfrm>
            <a:off x="524925" y="1187400"/>
            <a:ext cx="6701400" cy="5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APT (Advanced Package Tool)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 </a:t>
            </a:r>
            <a:r>
              <a:rPr lang="ca-ES" sz="1200"/>
              <a:t>$ sudo apt edit-sources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 </a:t>
            </a:r>
            <a:r>
              <a:rPr lang="ca-ES" sz="1200"/>
              <a:t>$ sudo apt update</a:t>
            </a:r>
            <a:endParaRPr sz="12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 </a:t>
            </a:r>
            <a:r>
              <a:rPr lang="ca-ES" sz="1200"/>
              <a:t>$ sudo apt upgrade</a:t>
            </a:r>
            <a:endParaRPr sz="12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 </a:t>
            </a:r>
            <a:r>
              <a:rPr lang="ca-ES" sz="1200"/>
              <a:t>$ sudo apt install aptitude</a:t>
            </a:r>
            <a:endParaRPr sz="12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Command </a:t>
            </a:r>
            <a:r>
              <a:rPr lang="ca-ES" sz="1200"/>
              <a:t>$ sudo apt remove xeyes </a:t>
            </a:r>
            <a:endParaRPr sz="1200"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wget -q https://packages.microsoft.com/config/ubuntu/20.04/packages-microsoft-prod.deb</a:t>
            </a:r>
            <a:endParaRPr sz="10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sudo dpkg -i packages-microsoft-prod.deb</a:t>
            </a:r>
            <a:endParaRPr sz="10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000"/>
              <a:t>sudo apt update</a:t>
            </a:r>
            <a:endParaRPr sz="10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sudo apt -y install powershell</a:t>
            </a:r>
            <a:endParaRPr sz="10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pwsh</a:t>
            </a:r>
            <a:endParaRPr sz="10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562" y="319963"/>
            <a:ext cx="1194000" cy="1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887" y="243988"/>
            <a:ext cx="132080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3"/>
          <p:cNvSpPr txBox="1"/>
          <p:nvPr>
            <p:ph idx="1" type="body"/>
          </p:nvPr>
        </p:nvSpPr>
        <p:spPr>
          <a:xfrm>
            <a:off x="6572650" y="1525125"/>
            <a:ext cx="5636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Package Management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Install-PackageProvider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Find-Package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Install-Package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Get-Package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Security Level requeriment </a:t>
            </a:r>
            <a:r>
              <a:rPr lang="ca-ES" sz="1200"/>
              <a:t>Get-ExecutionPolicy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Restricted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Allsigned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RemoteSigned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Unrestricted</a:t>
            </a:r>
            <a:endParaRPr/>
          </a:p>
        </p:txBody>
      </p:sp>
      <p:pic>
        <p:nvPicPr>
          <p:cNvPr id="588" name="Google Shape;588;p43"/>
          <p:cNvPicPr preferRelativeResize="0"/>
          <p:nvPr/>
        </p:nvPicPr>
        <p:blipFill rotWithShape="1">
          <a:blip r:embed="rId5">
            <a:alphaModFix/>
          </a:blip>
          <a:srcRect b="0" l="0" r="38022" t="0"/>
          <a:stretch/>
        </p:blipFill>
        <p:spPr>
          <a:xfrm>
            <a:off x="6572645" y="4208350"/>
            <a:ext cx="49646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9600" y="5569275"/>
            <a:ext cx="99250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00700" y="609600"/>
            <a:ext cx="1890350" cy="15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69750" y="72800"/>
            <a:ext cx="1595027" cy="132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43"/>
          <p:cNvCxnSpPr/>
          <p:nvPr/>
        </p:nvCxnSpPr>
        <p:spPr>
          <a:xfrm>
            <a:off x="9490725" y="4133200"/>
            <a:ext cx="1509600" cy="111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43"/>
          <p:cNvCxnSpPr/>
          <p:nvPr/>
        </p:nvCxnSpPr>
        <p:spPr>
          <a:xfrm flipH="1">
            <a:off x="9748525" y="3792600"/>
            <a:ext cx="1454400" cy="157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43"/>
          <p:cNvSpPr/>
          <p:nvPr/>
        </p:nvSpPr>
        <p:spPr>
          <a:xfrm>
            <a:off x="1939600" y="5332300"/>
            <a:ext cx="497100" cy="365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0425" y="3274500"/>
            <a:ext cx="2751876" cy="2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50513" y="3982638"/>
            <a:ext cx="1194025" cy="11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>
                <a:latin typeface="Arial"/>
                <a:ea typeface="Arial"/>
                <a:cs typeface="Arial"/>
                <a:sym typeface="Arial"/>
              </a:rPr>
              <a:t>To finish....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603" name="Google Shape;603;p44"/>
          <p:cNvSpPr txBox="1"/>
          <p:nvPr/>
        </p:nvSpPr>
        <p:spPr>
          <a:xfrm>
            <a:off x="3343275" y="3493462"/>
            <a:ext cx="568843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-ES" sz="6000">
                <a:solidFill>
                  <a:srgbClr val="AB7D20"/>
                </a:solidFill>
                <a:latin typeface="Arial Black"/>
                <a:ea typeface="Arial Black"/>
                <a:cs typeface="Arial Black"/>
                <a:sym typeface="Arial Black"/>
              </a:rPr>
              <a:t>Thanks!</a:t>
            </a:r>
            <a:endParaRPr b="1" i="1" sz="6000">
              <a:solidFill>
                <a:srgbClr val="AB7D2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535109" id="181" name="Google Shape;1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871" y="2967961"/>
            <a:ext cx="4286250" cy="356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The Origin</a:t>
            </a:r>
            <a:endParaRPr/>
          </a:p>
        </p:txBody>
      </p:sp>
      <p:pic>
        <p:nvPicPr>
          <p:cNvPr id="183" name="Google Shape;183;p2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4880" y="1436348"/>
            <a:ext cx="2575730" cy="272372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4334855" y="511220"/>
            <a:ext cx="3174267" cy="838305"/>
            <a:chOff x="1623487" y="1313669"/>
            <a:chExt cx="3174267" cy="838305"/>
          </a:xfrm>
        </p:grpSpPr>
        <p:sp>
          <p:nvSpPr>
            <p:cNvPr id="186" name="Google Shape;186;p20"/>
            <p:cNvSpPr/>
            <p:nvPr/>
          </p:nvSpPr>
          <p:spPr>
            <a:xfrm>
              <a:off x="2095715" y="1313669"/>
              <a:ext cx="203132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ca-ES" sz="360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MS-DOS</a:t>
              </a:r>
              <a:endParaRPr b="0" sz="3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1623487" y="1813420"/>
              <a:ext cx="31742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Microsoft Disk Operating System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7509106" y="549002"/>
            <a:ext cx="4003019" cy="3205943"/>
            <a:chOff x="5128068" y="1313669"/>
            <a:chExt cx="4003019" cy="3205943"/>
          </a:xfrm>
        </p:grpSpPr>
        <p:pic>
          <p:nvPicPr>
            <p:cNvPr id="189" name="Google Shape;189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91163" y="2238797"/>
              <a:ext cx="2953385" cy="2280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0"/>
            <p:cNvSpPr/>
            <p:nvPr/>
          </p:nvSpPr>
          <p:spPr>
            <a:xfrm>
              <a:off x="6476488" y="1313669"/>
              <a:ext cx="128753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ca-ES" sz="3600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UNIX</a:t>
              </a:r>
              <a:endParaRPr b="0" sz="3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5128068" y="1798031"/>
              <a:ext cx="40030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UNiplexed Information Computing System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20"/>
          <p:cNvSpPr/>
          <p:nvPr/>
        </p:nvSpPr>
        <p:spPr>
          <a:xfrm>
            <a:off x="1089668" y="2151881"/>
            <a:ext cx="28264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3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Windows-NT</a:t>
            </a:r>
            <a:endParaRPr b="0" sz="36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6878804" y="4456748"/>
            <a:ext cx="32159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32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Standard POSIX</a:t>
            </a:r>
            <a:endParaRPr b="0" sz="3200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5650806" y="5041523"/>
            <a:ext cx="6563051" cy="1555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Portable Operating System Interface.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IEEE</a:t>
            </a:r>
            <a:r>
              <a:rPr lang="ca-E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Institute of Electrical and Electronics Engineers.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ca-E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for UNIX contribution but Windows NT is compatible.</a:t>
            </a:r>
            <a:endParaRPr/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315754" y="1436348"/>
            <a:ext cx="3600329" cy="77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Monolithic OS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712670" y="6530312"/>
            <a:ext cx="212429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Font:https://www.genbeta.com/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OS-Functions and components</a:t>
            </a:r>
            <a:endParaRPr/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Process and resource: Program become a process.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Memory: Allocate memory to user processes.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I/O System: Hardware abstraction.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Files: Create, delete and read.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Network:  Depending on the distributed system or not.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Protection System: Memory zones and resource </a:t>
            </a:r>
            <a:r>
              <a:rPr lang="ca-ES"/>
              <a:t>access</a:t>
            </a:r>
            <a:r>
              <a:rPr lang="ca-ES"/>
              <a:t>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 u="sng"/>
              <a:t>Command interface: Choice of special software or integrated interpreter.</a:t>
            </a:r>
            <a:endParaRPr u="sng"/>
          </a:p>
        </p:txBody>
      </p: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677334" y="1698924"/>
            <a:ext cx="14863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0038" y="1751960"/>
            <a:ext cx="2197277" cy="188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7732" y="285723"/>
            <a:ext cx="2179583" cy="128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3132" y="4505206"/>
            <a:ext cx="2205644" cy="58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3133" y="3810340"/>
            <a:ext cx="2194184" cy="581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/>
          <p:nvPr/>
        </p:nvSpPr>
        <p:spPr>
          <a:xfrm>
            <a:off x="9069185" y="789709"/>
            <a:ext cx="266008" cy="394023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8299378" y="1641575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MS-DOS</a:t>
            </a:r>
            <a:endParaRPr b="0" sz="14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8454066" y="3947086"/>
            <a:ext cx="5934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CMD</a:t>
            </a:r>
            <a:endParaRPr b="0" sz="14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7969999" y="4576053"/>
            <a:ext cx="10919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PowerShell</a:t>
            </a:r>
            <a:endParaRPr b="0" sz="14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66667" y="5424277"/>
            <a:ext cx="3099646" cy="1234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>
            <a:off x="7561492" y="4191975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.net,</a:t>
            </a:r>
            <a:endParaRPr b="0" sz="14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7976843" y="4210927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C++</a:t>
            </a:r>
            <a:endParaRPr b="0" sz="14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21"/>
          <p:cNvCxnSpPr>
            <a:stCxn id="215" idx="3"/>
          </p:cNvCxnSpPr>
          <p:nvPr/>
        </p:nvCxnSpPr>
        <p:spPr>
          <a:xfrm>
            <a:off x="8499743" y="4364815"/>
            <a:ext cx="547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75" y="1358698"/>
            <a:ext cx="4290730" cy="456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>
            <p:ph type="title"/>
          </p:nvPr>
        </p:nvSpPr>
        <p:spPr>
          <a:xfrm>
            <a:off x="715434" y="467288"/>
            <a:ext cx="4161366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Logical partitioning</a:t>
            </a:r>
            <a:br>
              <a:rPr lang="ca-ES"/>
            </a:br>
            <a:endParaRPr/>
          </a:p>
        </p:txBody>
      </p:sp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335664" y="1488613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MBR for Legacy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Block position 32 bits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Block size 512 bytes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Max 2 TB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# fdisk /dev/sdb</a:t>
            </a:r>
            <a:endParaRPr/>
          </a:p>
          <a:p>
            <a:pPr indent="-251459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GPT for UEFI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Block position 64 bits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Block</a:t>
            </a:r>
            <a:r>
              <a:rPr lang="ca-ES"/>
              <a:t> size 512 bytes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Max 9 ZiB (Zebibyte)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# gdisk /dev/sdb</a:t>
            </a:r>
            <a:endParaRPr/>
          </a:p>
          <a:p>
            <a:pPr indent="-204469" lvl="1" marL="7429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-251459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 txBox="1"/>
          <p:nvPr>
            <p:ph idx="12" type="sldNum"/>
          </p:nvPr>
        </p:nvSpPr>
        <p:spPr>
          <a:xfrm>
            <a:off x="8590663" y="6016423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9661903" y="337113"/>
            <a:ext cx="11358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LVSM</a:t>
            </a:r>
            <a:endParaRPr b="0" sz="28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8194570" y="816637"/>
            <a:ext cx="36808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a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Logical </a:t>
            </a:r>
            <a:r>
              <a:rPr lang="ca-ES">
                <a:solidFill>
                  <a:schemeClr val="dk1"/>
                </a:solidFill>
              </a:rPr>
              <a:t>volume</a:t>
            </a:r>
            <a:r>
              <a:rPr b="0" i="0" lang="ca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System Management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4">
            <a:alphaModFix/>
          </a:blip>
          <a:srcRect b="1" l="0" r="0" t="60916"/>
          <a:stretch/>
        </p:blipFill>
        <p:spPr>
          <a:xfrm>
            <a:off x="1334350" y="5470539"/>
            <a:ext cx="3205396" cy="1205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e/e6/Lvm.svg/400px-Lvm.svg.png" id="228" name="Google Shape;22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4910" y="1224531"/>
            <a:ext cx="4059212" cy="408965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/>
          <p:nvPr/>
        </p:nvSpPr>
        <p:spPr>
          <a:xfrm>
            <a:off x="8010217" y="5961225"/>
            <a:ext cx="198483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Font:https://en.wikipedia.org/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>
            <p:ph type="title"/>
          </p:nvPr>
        </p:nvSpPr>
        <p:spPr>
          <a:xfrm>
            <a:off x="677334" y="16867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File system management</a:t>
            </a:r>
            <a:endParaRPr/>
          </a:p>
        </p:txBody>
      </p:sp>
      <p:sp>
        <p:nvSpPr>
          <p:cNvPr id="235" name="Google Shape;235;p23"/>
          <p:cNvSpPr txBox="1"/>
          <p:nvPr>
            <p:ph idx="1" type="body"/>
          </p:nvPr>
        </p:nvSpPr>
        <p:spPr>
          <a:xfrm>
            <a:off x="689991" y="878729"/>
            <a:ext cx="6558703" cy="2878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258"/>
              <a:buChar char="►"/>
            </a:pPr>
            <a:r>
              <a:rPr b="1" lang="ca-ES" sz="1572"/>
              <a:t>BLOCK</a:t>
            </a:r>
            <a:r>
              <a:rPr lang="ca-ES" sz="1572"/>
              <a:t> is a basic unit 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258"/>
              <a:buChar char="►"/>
            </a:pPr>
            <a:r>
              <a:rPr lang="ca-ES" sz="1572"/>
              <a:t>File size is a number of whole blocks.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258"/>
              <a:buChar char="►"/>
            </a:pPr>
            <a:r>
              <a:rPr b="1" lang="ca-ES" sz="1572"/>
              <a:t>Inode</a:t>
            </a:r>
            <a:r>
              <a:rPr lang="ca-ES" sz="1572"/>
              <a:t>: Data structure containing the information that describes and represents a file. </a:t>
            </a:r>
            <a:r>
              <a:rPr i="1" lang="ca-ES" sz="1572"/>
              <a:t># stat file.doc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258"/>
              <a:buChar char="►"/>
            </a:pPr>
            <a:r>
              <a:rPr b="1" lang="ca-ES" sz="1572"/>
              <a:t>Superblok</a:t>
            </a:r>
            <a:r>
              <a:rPr lang="ca-ES" sz="1572"/>
              <a:t>: Metadata zone. At least one.</a:t>
            </a:r>
            <a:endParaRPr/>
          </a:p>
          <a:p>
            <a:pPr indent="-285750" lvl="1" marL="742950" rtl="0" algn="just">
              <a:spcBef>
                <a:spcPts val="1000"/>
              </a:spcBef>
              <a:spcAft>
                <a:spcPts val="0"/>
              </a:spcAft>
              <a:buSzPts val="1258"/>
              <a:buChar char="►"/>
            </a:pPr>
            <a:r>
              <a:rPr lang="ca-ES" sz="1572"/>
              <a:t>Type, size, state and position, inode table, etc. 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258"/>
              <a:buChar char="►"/>
            </a:pPr>
            <a:r>
              <a:rPr b="1" lang="ca-ES" sz="1572"/>
              <a:t>Catalogue table</a:t>
            </a:r>
            <a:r>
              <a:rPr lang="ca-ES" sz="1572"/>
              <a:t>: Inode and file name association. It is a Directory.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258"/>
              <a:buChar char="►"/>
            </a:pPr>
            <a:r>
              <a:rPr b="1" lang="ca-ES" sz="1572"/>
              <a:t>Hard Link</a:t>
            </a:r>
            <a:r>
              <a:rPr lang="ca-ES" sz="1572"/>
              <a:t>: Adds association in a catalogue table</a:t>
            </a:r>
            <a:r>
              <a:rPr lang="ca-ES" sz="1665"/>
              <a:t>.</a:t>
            </a:r>
            <a:endParaRPr sz="1665"/>
          </a:p>
        </p:txBody>
      </p:sp>
      <p:sp>
        <p:nvSpPr>
          <p:cNvPr id="236" name="Google Shape;236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aphicFrame>
        <p:nvGraphicFramePr>
          <p:cNvPr id="237" name="Google Shape;237;p23"/>
          <p:cNvGraphicFramePr/>
          <p:nvPr/>
        </p:nvGraphicFramePr>
        <p:xfrm>
          <a:off x="7330902" y="2743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337150"/>
                <a:gridCol w="1605950"/>
              </a:tblGrid>
              <a:tr h="271925">
                <a:tc rowSpan="8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INODE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Owner and Group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File types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Permits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Date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Number</a:t>
                      </a:r>
                      <a:r>
                        <a:rPr lang="ca-ES" sz="1200"/>
                        <a:t> Hard Links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Size in Bytes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Number</a:t>
                      </a:r>
                      <a:r>
                        <a:rPr lang="ca-ES" sz="1200"/>
                        <a:t> used Blocks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71925">
                <a:tc rowSpan="1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Con</a:t>
                      </a:r>
                      <a:endParaRPr sz="1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t</a:t>
                      </a:r>
                      <a:endParaRPr sz="1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en</a:t>
                      </a:r>
                      <a:endParaRPr sz="1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t</a:t>
                      </a:r>
                      <a:endParaRPr sz="1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 Tab</a:t>
                      </a:r>
                      <a:endParaRPr sz="1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l</a:t>
                      </a:r>
                      <a:endParaRPr sz="1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e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0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1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2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3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4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5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6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7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8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9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10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Direct 11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Indirect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Double Indirect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19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Triple Indirect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graphicFrame>
        <p:nvGraphicFramePr>
          <p:cNvPr id="238" name="Google Shape;238;p23"/>
          <p:cNvGraphicFramePr/>
          <p:nvPr/>
        </p:nvGraphicFramePr>
        <p:xfrm>
          <a:off x="9690100" y="4394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82600"/>
              </a:tblGrid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9" name="Google Shape;239;p23"/>
          <p:cNvGraphicFramePr/>
          <p:nvPr/>
        </p:nvGraphicFramePr>
        <p:xfrm>
          <a:off x="9690100" y="52197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82600"/>
              </a:tblGrid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0" name="Google Shape;240;p23"/>
          <p:cNvGraphicFramePr/>
          <p:nvPr/>
        </p:nvGraphicFramePr>
        <p:xfrm>
          <a:off x="10361968" y="52197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82600"/>
              </a:tblGrid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1" name="Google Shape;241;p23"/>
          <p:cNvGraphicFramePr/>
          <p:nvPr/>
        </p:nvGraphicFramePr>
        <p:xfrm>
          <a:off x="9690100" y="60413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82600"/>
              </a:tblGrid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2" name="Google Shape;242;p23"/>
          <p:cNvGraphicFramePr/>
          <p:nvPr/>
        </p:nvGraphicFramePr>
        <p:xfrm>
          <a:off x="10361968" y="60413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82600"/>
              </a:tblGrid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3" name="Google Shape;243;p23"/>
          <p:cNvGraphicFramePr/>
          <p:nvPr/>
        </p:nvGraphicFramePr>
        <p:xfrm>
          <a:off x="11018136" y="60413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82600"/>
              </a:tblGrid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4" name="Google Shape;244;p23"/>
          <p:cNvGraphicFramePr/>
          <p:nvPr/>
        </p:nvGraphicFramePr>
        <p:xfrm>
          <a:off x="11595100" y="1270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69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45" name="Google Shape;245;p23"/>
          <p:cNvGraphicFramePr/>
          <p:nvPr/>
        </p:nvGraphicFramePr>
        <p:xfrm>
          <a:off x="11595100" y="193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69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46" name="Google Shape;246;p23"/>
          <p:cNvGraphicFramePr/>
          <p:nvPr/>
        </p:nvGraphicFramePr>
        <p:xfrm>
          <a:off x="11595100" y="2590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69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47" name="Google Shape;247;p23"/>
          <p:cNvGraphicFramePr/>
          <p:nvPr/>
        </p:nvGraphicFramePr>
        <p:xfrm>
          <a:off x="11595100" y="32588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69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48" name="Google Shape;248;p23"/>
          <p:cNvGraphicFramePr/>
          <p:nvPr/>
        </p:nvGraphicFramePr>
        <p:xfrm>
          <a:off x="11595100" y="3926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69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49" name="Google Shape;249;p23"/>
          <p:cNvGraphicFramePr/>
          <p:nvPr/>
        </p:nvGraphicFramePr>
        <p:xfrm>
          <a:off x="11595100" y="46710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469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250" name="Google Shape;250;p23"/>
          <p:cNvCxnSpPr/>
          <p:nvPr/>
        </p:nvCxnSpPr>
        <p:spPr>
          <a:xfrm flipH="1" rot="10800000">
            <a:off x="9274001" y="6045200"/>
            <a:ext cx="396000" cy="361287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51" name="Google Shape;251;p23"/>
          <p:cNvCxnSpPr/>
          <p:nvPr/>
        </p:nvCxnSpPr>
        <p:spPr>
          <a:xfrm flipH="1" rot="10800000">
            <a:off x="10192798" y="6041362"/>
            <a:ext cx="153470" cy="365126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52" name="Google Shape;252;p23"/>
          <p:cNvCxnSpPr/>
          <p:nvPr/>
        </p:nvCxnSpPr>
        <p:spPr>
          <a:xfrm flipH="1" rot="10800000">
            <a:off x="10844568" y="6109855"/>
            <a:ext cx="173568" cy="443318"/>
          </a:xfrm>
          <a:prstGeom prst="straightConnector1">
            <a:avLst/>
          </a:prstGeom>
          <a:noFill/>
          <a:ln cap="flat" cmpd="sng" w="57150">
            <a:solidFill>
              <a:srgbClr val="D359D7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53" name="Google Shape;253;p23"/>
          <p:cNvCxnSpPr/>
          <p:nvPr/>
        </p:nvCxnSpPr>
        <p:spPr>
          <a:xfrm flipH="1" rot="10800000">
            <a:off x="11508316" y="5042046"/>
            <a:ext cx="321600" cy="1586100"/>
          </a:xfrm>
          <a:prstGeom prst="straightConnector1">
            <a:avLst/>
          </a:prstGeom>
          <a:noFill/>
          <a:ln cap="flat" cmpd="sng" w="57150">
            <a:solidFill>
              <a:srgbClr val="D359D7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54" name="Google Shape;254;p23"/>
          <p:cNvCxnSpPr/>
          <p:nvPr/>
        </p:nvCxnSpPr>
        <p:spPr>
          <a:xfrm flipH="1" rot="10800000">
            <a:off x="10844568" y="4112340"/>
            <a:ext cx="750600" cy="1427400"/>
          </a:xfrm>
          <a:prstGeom prst="straightConnector1">
            <a:avLst/>
          </a:prstGeom>
          <a:noFill/>
          <a:ln cap="flat" cmpd="sng" w="57150">
            <a:solidFill>
              <a:srgbClr val="D359D7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55" name="Google Shape;255;p23"/>
          <p:cNvCxnSpPr/>
          <p:nvPr/>
        </p:nvCxnSpPr>
        <p:spPr>
          <a:xfrm>
            <a:off x="10189668" y="5336771"/>
            <a:ext cx="172200" cy="2031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56" name="Google Shape;256;p23"/>
          <p:cNvCxnSpPr/>
          <p:nvPr/>
        </p:nvCxnSpPr>
        <p:spPr>
          <a:xfrm flipH="1" rot="10800000">
            <a:off x="10184726" y="3444173"/>
            <a:ext cx="1410300" cy="10389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57" name="Google Shape;257;p23"/>
          <p:cNvCxnSpPr/>
          <p:nvPr/>
        </p:nvCxnSpPr>
        <p:spPr>
          <a:xfrm flipH="1" rot="10800000">
            <a:off x="9266421" y="5539887"/>
            <a:ext cx="423600" cy="6540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58" name="Google Shape;258;p23"/>
          <p:cNvCxnSpPr/>
          <p:nvPr/>
        </p:nvCxnSpPr>
        <p:spPr>
          <a:xfrm flipH="1" rot="10800000">
            <a:off x="9271958" y="4856480"/>
            <a:ext cx="418142" cy="10287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59" name="Google Shape;259;p23"/>
          <p:cNvCxnSpPr/>
          <p:nvPr/>
        </p:nvCxnSpPr>
        <p:spPr>
          <a:xfrm flipH="1" rot="10800000">
            <a:off x="9274001" y="1455300"/>
            <a:ext cx="2321100" cy="11355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60" name="Google Shape;260;p23"/>
          <p:cNvCxnSpPr/>
          <p:nvPr/>
        </p:nvCxnSpPr>
        <p:spPr>
          <a:xfrm flipH="1" rot="10800000">
            <a:off x="9274000" y="2115789"/>
            <a:ext cx="2321100" cy="7758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61" name="Google Shape;261;p23"/>
          <p:cNvCxnSpPr/>
          <p:nvPr/>
        </p:nvCxnSpPr>
        <p:spPr>
          <a:xfrm flipH="1" rot="10800000">
            <a:off x="9266421" y="2776352"/>
            <a:ext cx="2328600" cy="4041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262" name="Google Shape;262;p23"/>
          <p:cNvSpPr/>
          <p:nvPr/>
        </p:nvSpPr>
        <p:spPr>
          <a:xfrm>
            <a:off x="8315084" y="24825"/>
            <a:ext cx="9589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3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ext2</a:t>
            </a:r>
            <a:endParaRPr b="0" sz="32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9570020" y="370178"/>
            <a:ext cx="25490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n*(12+256+256^2+256^3)</a:t>
            </a:r>
            <a:endParaRPr b="0" sz="16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9552879" y="934563"/>
            <a:ext cx="63991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1024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2048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4096</a:t>
            </a:r>
            <a:endParaRPr b="0" sz="16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10357213" y="971177"/>
            <a:ext cx="70884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8GB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17GB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35GB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1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69GB</a:t>
            </a:r>
            <a:endParaRPr b="0" sz="16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10065654" y="1280434"/>
            <a:ext cx="418704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267" name="Google Shape;267;p23"/>
          <p:cNvCxnSpPr>
            <a:endCxn id="266" idx="0"/>
          </p:cNvCxnSpPr>
          <p:nvPr/>
        </p:nvCxnSpPr>
        <p:spPr>
          <a:xfrm>
            <a:off x="10264506" y="706834"/>
            <a:ext cx="10500" cy="57360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268" name="Google Shape;2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2193" y="3756752"/>
            <a:ext cx="4987984" cy="292469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27" y="1507125"/>
            <a:ext cx="6265325" cy="31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050" y="698650"/>
            <a:ext cx="5267129" cy="32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/>
        </p:nvSpPr>
        <p:spPr>
          <a:xfrm>
            <a:off x="454967" y="4280875"/>
            <a:ext cx="1984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Font:https://</a:t>
            </a:r>
            <a:r>
              <a:rPr i="1" lang="ca-ES" sz="1100" u="sng">
                <a:solidFill>
                  <a:schemeClr val="hlink"/>
                </a:solidFill>
                <a:hlinkClick r:id="rId6"/>
              </a:rPr>
              <a:t>www.sololinux.es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7850" y="4751250"/>
            <a:ext cx="6568224" cy="18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 </a:t>
            </a:r>
            <a:endParaRPr/>
          </a:p>
        </p:txBody>
      </p:sp>
      <p:sp>
        <p:nvSpPr>
          <p:cNvPr id="284" name="Google Shape;284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85" name="Google Shape;285;p25"/>
          <p:cNvSpPr txBox="1"/>
          <p:nvPr>
            <p:ph idx="1" type="body"/>
          </p:nvPr>
        </p:nvSpPr>
        <p:spPr>
          <a:xfrm>
            <a:off x="677334" y="884238"/>
            <a:ext cx="8596668" cy="5674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24"/>
              <a:buChar char="►"/>
            </a:pPr>
            <a:r>
              <a:rPr b="1" lang="ca-ES" sz="1530"/>
              <a:t>ext3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ext2 </a:t>
            </a:r>
            <a:r>
              <a:rPr lang="ca-ES" sz="1360"/>
              <a:t>support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Third extended filesystem has </a:t>
            </a:r>
            <a:r>
              <a:rPr b="1" lang="ca-ES" sz="1360">
                <a:solidFill>
                  <a:srgbClr val="595959"/>
                </a:solidFill>
              </a:rPr>
              <a:t>journaling.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File max size 2 TB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Partition</a:t>
            </a:r>
            <a:r>
              <a:rPr lang="ca-ES" sz="1360"/>
              <a:t> max size 32 TB</a:t>
            </a:r>
            <a:endParaRPr b="1" sz="1360">
              <a:solidFill>
                <a:srgbClr val="595959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b="1" lang="ca-ES" sz="1530"/>
              <a:t>ext4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ext3 support</a:t>
            </a:r>
            <a:endParaRPr sz="1360"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Has </a:t>
            </a:r>
            <a:r>
              <a:rPr b="1" lang="ca-ES" sz="1360">
                <a:solidFill>
                  <a:srgbClr val="595959"/>
                </a:solidFill>
              </a:rPr>
              <a:t>extends.</a:t>
            </a:r>
            <a:r>
              <a:rPr lang="ca-ES" sz="1360"/>
              <a:t>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File max size 16 TB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Partition</a:t>
            </a:r>
            <a:r>
              <a:rPr lang="ca-ES" sz="1360"/>
              <a:t> max size 1 EB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b="1" lang="ca-ES" sz="1530"/>
              <a:t>BTRFS Better filesystem</a:t>
            </a:r>
            <a:endParaRPr b="1" sz="1530"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b="1" lang="ca-ES" sz="1360"/>
              <a:t>Subvolumes</a:t>
            </a:r>
            <a:r>
              <a:rPr lang="ca-ES" sz="1360"/>
              <a:t> concept. </a:t>
            </a:r>
            <a:endParaRPr sz="1360"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Protection System for data and metadata with </a:t>
            </a:r>
            <a:r>
              <a:rPr lang="ca-ES" sz="1360"/>
              <a:t>checksums</a:t>
            </a:r>
            <a:r>
              <a:rPr lang="ca-ES" sz="1360"/>
              <a:t>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Allows snapshots.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Add and remove </a:t>
            </a:r>
            <a:r>
              <a:rPr lang="ca-ES" sz="1360"/>
              <a:t>volume</a:t>
            </a:r>
            <a:r>
              <a:rPr lang="ca-ES" sz="1360"/>
              <a:t> in production.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ca-ES" sz="1360"/>
              <a:t>Similar to LVM. </a:t>
            </a:r>
            <a:endParaRPr sz="1360"/>
          </a:p>
          <a:p>
            <a:pPr indent="-216662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None/>
            </a:pPr>
            <a:r>
              <a:t/>
            </a:r>
            <a:endParaRPr b="1" sz="1360">
              <a:solidFill>
                <a:srgbClr val="595959"/>
              </a:solidFill>
            </a:endParaRPr>
          </a:p>
          <a:p>
            <a:pPr indent="0" lvl="1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None/>
            </a:pPr>
            <a:r>
              <a:rPr lang="ca-ES" sz="1360"/>
              <a:t>  </a:t>
            </a:r>
            <a:endParaRPr sz="1360"/>
          </a:p>
        </p:txBody>
      </p:sp>
      <p:graphicFrame>
        <p:nvGraphicFramePr>
          <p:cNvPr id="286" name="Google Shape;286;p25"/>
          <p:cNvGraphicFramePr/>
          <p:nvPr/>
        </p:nvGraphicFramePr>
        <p:xfrm>
          <a:off x="7518401" y="666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121602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800"/>
                        <a:t>Journalig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Circular log file that records changes before they are made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87" name="Google Shape;287;p25"/>
          <p:cNvGraphicFramePr/>
          <p:nvPr/>
        </p:nvGraphicFramePr>
        <p:xfrm>
          <a:off x="5443007" y="20504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189977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800"/>
                        <a:t>Extends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Pre-</a:t>
                      </a: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assign</a:t>
                      </a: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 block in continue zones improve fragmentation</a:t>
                      </a:r>
                      <a:endParaRPr sz="18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88" name="Google Shape;288;p25"/>
          <p:cNvGraphicFramePr/>
          <p:nvPr/>
        </p:nvGraphicFramePr>
        <p:xfrm>
          <a:off x="6267093" y="40290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2467325"/>
              </a:tblGrid>
              <a:tr h="33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800"/>
                        <a:t>Subvolume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7522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File Subsystem inside a filesystem. Useful to be mounted, allows cotes, snapshots and It is not a block Device It is like a folder.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677332" y="2390266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No soft or hard links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Uses a File Allocation Table FAT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FAT-12, FAT-16, FAT-32 based on # bits in disk address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Disk</a:t>
            </a:r>
            <a:r>
              <a:rPr lang="ca-ES"/>
              <a:t> block is some múltiple of 512 bytes.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Block size is called cluster size</a:t>
            </a:r>
            <a:endParaRPr/>
          </a:p>
        </p:txBody>
      </p:sp>
      <p:sp>
        <p:nvSpPr>
          <p:cNvPr id="294" name="Google Shape;294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aphicFrame>
        <p:nvGraphicFramePr>
          <p:cNvPr id="295" name="Google Shape;295;p26"/>
          <p:cNvGraphicFramePr/>
          <p:nvPr/>
        </p:nvGraphicFramePr>
        <p:xfrm>
          <a:off x="677332" y="11000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1107900"/>
                <a:gridCol w="1608675"/>
                <a:gridCol w="1358725"/>
                <a:gridCol w="1341525"/>
                <a:gridCol w="600950"/>
                <a:gridCol w="553725"/>
                <a:gridCol w="1255800"/>
                <a:gridCol w="1035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File Name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Extension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Attributes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Reserved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Time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Date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Firts</a:t>
                      </a:r>
                      <a:r>
                        <a:rPr lang="ca-ES" sz="1200"/>
                        <a:t> Block Number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Size</a:t>
                      </a:r>
                      <a:endParaRPr b="0" sz="12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8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3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1 byte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10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 bytes</a:t>
                      </a:r>
                      <a:endParaRPr b="0" sz="1200"/>
                    </a:p>
                  </a:txBody>
                  <a:tcPr marT="45725" marB="45725" marR="91450" marL="91450"/>
                </a:tc>
              </a:tr>
              <a:tr h="370850">
                <a:tc gridSpan="8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32 bytes</a:t>
                      </a:r>
                      <a:endParaRPr b="0" sz="1200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296" name="Google Shape;296;p26"/>
          <p:cNvSpPr/>
          <p:nvPr/>
        </p:nvSpPr>
        <p:spPr>
          <a:xfrm>
            <a:off x="677332" y="594962"/>
            <a:ext cx="18261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3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MS-DOS</a:t>
            </a:r>
            <a:endParaRPr b="0" sz="32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p26"/>
          <p:cNvGraphicFramePr/>
          <p:nvPr/>
        </p:nvGraphicFramePr>
        <p:xfrm>
          <a:off x="601132" y="49224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{B15E7C56-4824-4772-81CE-7AF073C8A105}</a:tableStyleId>
              </a:tblPr>
              <a:tblGrid>
                <a:gridCol w="1137400"/>
                <a:gridCol w="1280150"/>
                <a:gridCol w="1266100"/>
                <a:gridCol w="492375"/>
                <a:gridCol w="618975"/>
                <a:gridCol w="942525"/>
                <a:gridCol w="984750"/>
                <a:gridCol w="1334675"/>
                <a:gridCol w="930225"/>
                <a:gridCol w="1484025"/>
                <a:gridCol w="738675"/>
              </a:tblGrid>
              <a:tr h="75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File Name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Extension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ca-ES" sz="1200"/>
                        <a:t>Attributes</a:t>
                      </a:r>
                      <a:endParaRPr sz="1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NT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Sec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Creation</a:t>
                      </a:r>
                      <a:endParaRPr sz="1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Data/time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Last acces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ca-ES" sz="1200"/>
                        <a:t>Lower 16 bits of starting block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Last Write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Data/time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Lower 16 bits of starting block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Size</a:t>
                      </a:r>
                      <a:endParaRPr b="0" sz="1200"/>
                    </a:p>
                  </a:txBody>
                  <a:tcPr marT="45725" marB="45725" marR="91450" marL="91450"/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8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3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1 byte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1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1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2 bytes</a:t>
                      </a:r>
                      <a:endParaRPr b="0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4 bytes</a:t>
                      </a:r>
                      <a:endParaRPr b="0" sz="1200"/>
                    </a:p>
                  </a:txBody>
                  <a:tcPr marT="45725" marB="45725" marR="91450" marL="91450"/>
                </a:tc>
              </a:tr>
              <a:tr h="391125">
                <a:tc gridSpan="11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32 bytes</a:t>
                      </a:r>
                      <a:endParaRPr b="0" sz="1200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298" name="Google Shape;298;p26"/>
          <p:cNvSpPr/>
          <p:nvPr/>
        </p:nvSpPr>
        <p:spPr>
          <a:xfrm>
            <a:off x="776855" y="4330652"/>
            <a:ext cx="14746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-ES" sz="3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FAT-32</a:t>
            </a:r>
            <a:endParaRPr b="0" sz="32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a">
  <a:themeElements>
    <a:clrScheme name="Personalizado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D9A337"/>
      </a:accent1>
      <a:accent2>
        <a:srgbClr val="E9ABEB"/>
      </a:accent2>
      <a:accent3>
        <a:srgbClr val="33333C"/>
      </a:accent3>
      <a:accent4>
        <a:srgbClr val="4775E7"/>
      </a:accent4>
      <a:accent5>
        <a:srgbClr val="8971E1"/>
      </a:accent5>
      <a:accent6>
        <a:srgbClr val="D54773"/>
      </a:accent6>
      <a:hlink>
        <a:srgbClr val="FFC00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